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 id="2147483708" r:id="rId6"/>
    <p:sldMasterId id="2147483723" r:id="rId7"/>
    <p:sldMasterId id="2147483738" r:id="rId8"/>
    <p:sldMasterId id="2147483753" r:id="rId9"/>
  </p:sldMasterIdLst>
  <p:notesMasterIdLst>
    <p:notesMasterId r:id="rId44"/>
  </p:notesMasterIdLst>
  <p:sldIdLst>
    <p:sldId id="333" r:id="rId10"/>
    <p:sldId id="341" r:id="rId11"/>
    <p:sldId id="716" r:id="rId12"/>
    <p:sldId id="343" r:id="rId13"/>
    <p:sldId id="274" r:id="rId14"/>
    <p:sldId id="276" r:id="rId15"/>
    <p:sldId id="275" r:id="rId16"/>
    <p:sldId id="357" r:id="rId17"/>
    <p:sldId id="304" r:id="rId18"/>
    <p:sldId id="307" r:id="rId19"/>
    <p:sldId id="277" r:id="rId20"/>
    <p:sldId id="278" r:id="rId21"/>
    <p:sldId id="305" r:id="rId22"/>
    <p:sldId id="308" r:id="rId23"/>
    <p:sldId id="310" r:id="rId24"/>
    <p:sldId id="797" r:id="rId25"/>
    <p:sldId id="312" r:id="rId26"/>
    <p:sldId id="313" r:id="rId27"/>
    <p:sldId id="314" r:id="rId28"/>
    <p:sldId id="315" r:id="rId29"/>
    <p:sldId id="316" r:id="rId30"/>
    <p:sldId id="317" r:id="rId31"/>
    <p:sldId id="318" r:id="rId32"/>
    <p:sldId id="319" r:id="rId33"/>
    <p:sldId id="320" r:id="rId34"/>
    <p:sldId id="594" r:id="rId35"/>
    <p:sldId id="595" r:id="rId36"/>
    <p:sldId id="795" r:id="rId37"/>
    <p:sldId id="796" r:id="rId38"/>
    <p:sldId id="893" r:id="rId39"/>
    <p:sldId id="852" r:id="rId40"/>
    <p:sldId id="452" r:id="rId41"/>
    <p:sldId id="453" r:id="rId42"/>
    <p:sldId id="454" r:id="rId43"/>
    <p:sldId id="461" r:id="rId45"/>
    <p:sldId id="498" r:id="rId46"/>
    <p:sldId id="500" r:id="rId47"/>
    <p:sldId id="504" r:id="rId48"/>
    <p:sldId id="451" r:id="rId49"/>
    <p:sldId id="360" r:id="rId50"/>
    <p:sldId id="361" r:id="rId51"/>
    <p:sldId id="362" r:id="rId52"/>
    <p:sldId id="363" r:id="rId53"/>
    <p:sldId id="279" r:id="rId54"/>
    <p:sldId id="298" r:id="rId55"/>
    <p:sldId id="337" r:id="rId56"/>
    <p:sldId id="338" r:id="rId57"/>
    <p:sldId id="949" r:id="rId58"/>
    <p:sldId id="339" r:id="rId59"/>
    <p:sldId id="930" r:id="rId60"/>
    <p:sldId id="340" r:id="rId61"/>
    <p:sldId id="292" r:id="rId62"/>
    <p:sldId id="370" r:id="rId63"/>
    <p:sldId id="432" r:id="rId64"/>
    <p:sldId id="577" r:id="rId65"/>
    <p:sldId id="287" r:id="rId66"/>
    <p:sldId id="284" r:id="rId67"/>
    <p:sldId id="285" r:id="rId68"/>
    <p:sldId id="288" r:id="rId69"/>
    <p:sldId id="293" r:id="rId70"/>
    <p:sldId id="294" r:id="rId71"/>
    <p:sldId id="335" r:id="rId72"/>
    <p:sldId id="295" r:id="rId73"/>
    <p:sldId id="296" r:id="rId74"/>
    <p:sldId id="297" r:id="rId75"/>
    <p:sldId id="344" r:id="rId76"/>
    <p:sldId id="798" r:id="rId77"/>
    <p:sldId id="350" r:id="rId78"/>
  </p:sldIdLst>
  <p:sldSz cx="9144000" cy="6858000" type="screen4x3"/>
  <p:notesSz cx="6858000" cy="9144000"/>
  <p:custDataLst>
    <p:tags r:id="rId8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6"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78"/>
      </p:cViewPr>
      <p:guideLst>
        <p:guide orient="horz" pos="2236"/>
        <p:guide pos="2856"/>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2" Type="http://schemas.openxmlformats.org/officeDocument/2006/relationships/tags" Target="tags/tag1.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Master" Target="slideMasters/slideMaster7.xml"/><Relationship Id="rId79" Type="http://schemas.openxmlformats.org/officeDocument/2006/relationships/presProps" Target="presProps.xml"/><Relationship Id="rId78" Type="http://schemas.openxmlformats.org/officeDocument/2006/relationships/slide" Target="slides/slide68.xml"/><Relationship Id="rId77" Type="http://schemas.openxmlformats.org/officeDocument/2006/relationships/slide" Target="slides/slide67.xml"/><Relationship Id="rId76" Type="http://schemas.openxmlformats.org/officeDocument/2006/relationships/slide" Target="slides/slide66.xml"/><Relationship Id="rId75" Type="http://schemas.openxmlformats.org/officeDocument/2006/relationships/slide" Target="slides/slide65.xml"/><Relationship Id="rId74" Type="http://schemas.openxmlformats.org/officeDocument/2006/relationships/slide" Target="slides/slide64.xml"/><Relationship Id="rId73" Type="http://schemas.openxmlformats.org/officeDocument/2006/relationships/slide" Target="slides/slide63.xml"/><Relationship Id="rId72" Type="http://schemas.openxmlformats.org/officeDocument/2006/relationships/slide" Target="slides/slide62.xml"/><Relationship Id="rId71" Type="http://schemas.openxmlformats.org/officeDocument/2006/relationships/slide" Target="slides/slide61.xml"/><Relationship Id="rId70" Type="http://schemas.openxmlformats.org/officeDocument/2006/relationships/slide" Target="slides/slide60.xml"/><Relationship Id="rId7" Type="http://schemas.openxmlformats.org/officeDocument/2006/relationships/slideMaster" Target="slideMasters/slideMaster6.xml"/><Relationship Id="rId69" Type="http://schemas.openxmlformats.org/officeDocument/2006/relationships/slide" Target="slides/slide59.xml"/><Relationship Id="rId68" Type="http://schemas.openxmlformats.org/officeDocument/2006/relationships/slide" Target="slides/slide58.xml"/><Relationship Id="rId67" Type="http://schemas.openxmlformats.org/officeDocument/2006/relationships/slide" Target="slides/slide57.xml"/><Relationship Id="rId66" Type="http://schemas.openxmlformats.org/officeDocument/2006/relationships/slide" Target="slides/slide56.xml"/><Relationship Id="rId65" Type="http://schemas.openxmlformats.org/officeDocument/2006/relationships/slide" Target="slides/slide55.xml"/><Relationship Id="rId64" Type="http://schemas.openxmlformats.org/officeDocument/2006/relationships/slide" Target="slides/slide54.xml"/><Relationship Id="rId63" Type="http://schemas.openxmlformats.org/officeDocument/2006/relationships/slide" Target="slides/slide53.xml"/><Relationship Id="rId62" Type="http://schemas.openxmlformats.org/officeDocument/2006/relationships/slide" Target="slides/slide52.xml"/><Relationship Id="rId61" Type="http://schemas.openxmlformats.org/officeDocument/2006/relationships/slide" Target="slides/slide51.xml"/><Relationship Id="rId60" Type="http://schemas.openxmlformats.org/officeDocument/2006/relationships/slide" Target="slides/slide50.xml"/><Relationship Id="rId6" Type="http://schemas.openxmlformats.org/officeDocument/2006/relationships/slideMaster" Target="slideMasters/slideMaster5.xml"/><Relationship Id="rId59" Type="http://schemas.openxmlformats.org/officeDocument/2006/relationships/slide" Target="slides/slide49.xml"/><Relationship Id="rId58" Type="http://schemas.openxmlformats.org/officeDocument/2006/relationships/slide" Target="slides/slide48.xml"/><Relationship Id="rId57" Type="http://schemas.openxmlformats.org/officeDocument/2006/relationships/slide" Target="slides/slide47.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notesMaster" Target="notesMasters/notesMaster1.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922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nchorCtr="0"/>
          <a:p>
            <a:pPr lvl="0">
              <a:lnSpc>
                <a:spcPct val="100000"/>
              </a:lnSpc>
            </a:pPr>
            <a:r>
              <a:rPr lang="zh-CN" altLang="en-US" sz="1000" dirty="0">
                <a:latin typeface="楷体" panose="02010609060101010101" pitchFamily="49" charset="-122"/>
                <a:ea typeface="楷体" panose="02010609060101010101" pitchFamily="49" charset="-122"/>
              </a:rPr>
              <a:t>每期中奖奖金派发以后剩下的钱进入奖池，奖池就是用来积累每期没中出去的钱。</a:t>
            </a:r>
            <a:endParaRPr lang="en-US" altLang="zh-CN" sz="1000" dirty="0">
              <a:latin typeface="楷体" panose="02010609060101010101" pitchFamily="49" charset="-122"/>
              <a:ea typeface="楷体" panose="02010609060101010101" pitchFamily="49" charset="-122"/>
            </a:endParaRPr>
          </a:p>
          <a:p>
            <a:pPr lvl="0">
              <a:lnSpc>
                <a:spcPct val="100000"/>
              </a:lnSpc>
            </a:pPr>
            <a:r>
              <a:rPr lang="zh-CN" altLang="en-US" sz="1000" dirty="0">
                <a:latin typeface="楷体" panose="02010609060101010101" pitchFamily="49" charset="-122"/>
                <a:ea typeface="楷体" panose="02010609060101010101" pitchFamily="49" charset="-122"/>
              </a:rPr>
              <a:t>选十中十是使用选十奖池，选十计提奖金扣除当期固定奖实付奖金后加上往期选十中十没中，或中出剩下的钱等于选十中十奖金。</a:t>
            </a:r>
            <a:endParaRPr lang="en-US" altLang="zh-CN" sz="1000" dirty="0">
              <a:latin typeface="楷体" panose="02010609060101010101" pitchFamily="49" charset="-122"/>
              <a:ea typeface="楷体" panose="02010609060101010101" pitchFamily="49" charset="-122"/>
            </a:endParaRPr>
          </a:p>
          <a:p>
            <a:pPr lvl="0">
              <a:lnSpc>
                <a:spcPct val="100000"/>
              </a:lnSpc>
            </a:pPr>
            <a:r>
              <a:rPr lang="zh-CN" altLang="en-US" sz="1000" dirty="0">
                <a:latin typeface="楷体" panose="02010609060101010101" pitchFamily="49" charset="-122"/>
                <a:ea typeface="楷体" panose="02010609060101010101" pitchFamily="49" charset="-122"/>
              </a:rPr>
              <a:t>共用奖池用于支付固定奖超出计提奖金的实付奖金差额。</a:t>
            </a:r>
            <a:endParaRPr lang="zh-CN" altLang="en-US" sz="1000" dirty="0">
              <a:latin typeface="楷体" panose="02010609060101010101" pitchFamily="49" charset="-122"/>
              <a:ea typeface="楷体" panose="02010609060101010101" pitchFamily="49" charset="-122"/>
            </a:endParaRPr>
          </a:p>
        </p:txBody>
      </p:sp>
      <p:sp>
        <p:nvSpPr>
          <p:cNvPr id="593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nchorCtr="0"/>
          <a:p>
            <a:pPr marL="171450" lvl="0" indent="-171450">
              <a:buFont typeface="Wingdings" panose="05000000000000000000" pitchFamily="2" charset="2"/>
              <a:buChar char="l"/>
            </a:pPr>
            <a:r>
              <a:rPr lang="zh-CN" altLang="en-US">
                <a:latin typeface="宋体" panose="02010600030101010101" pitchFamily="2" charset="-122"/>
              </a:rPr>
              <a:t>举例讲解奖级表怎么看，我们看选十玩法，分为</a:t>
            </a:r>
            <a:r>
              <a:rPr lang="en-US" altLang="zh-CN">
                <a:latin typeface="宋体" panose="02010600030101010101" pitchFamily="2" charset="-122"/>
              </a:rPr>
              <a:t>7</a:t>
            </a:r>
            <a:r>
              <a:rPr lang="zh-CN" altLang="en-US">
                <a:latin typeface="宋体" panose="02010600030101010101" pitchFamily="2" charset="-122"/>
              </a:rPr>
              <a:t>个奖级，分别对应中</a:t>
            </a:r>
            <a:r>
              <a:rPr lang="en-US" altLang="zh-CN">
                <a:latin typeface="宋体" panose="02010600030101010101" pitchFamily="2" charset="-122"/>
              </a:rPr>
              <a:t>10</a:t>
            </a:r>
            <a:r>
              <a:rPr lang="zh-CN" altLang="en-US">
                <a:latin typeface="宋体" panose="02010600030101010101" pitchFamily="2" charset="-122"/>
              </a:rPr>
              <a:t>个球</a:t>
            </a:r>
            <a:r>
              <a:rPr lang="en-US" altLang="zh-CN">
                <a:latin typeface="宋体" panose="02010600030101010101" pitchFamily="2" charset="-122"/>
              </a:rPr>
              <a:t>……</a:t>
            </a:r>
            <a:r>
              <a:rPr lang="zh-CN" altLang="en-US">
                <a:latin typeface="宋体" panose="02010600030101010101" pitchFamily="2" charset="-122"/>
              </a:rPr>
              <a:t>或者一个球都不中都有奖，而中</a:t>
            </a:r>
            <a:r>
              <a:rPr lang="en-US" altLang="zh-CN">
                <a:latin typeface="宋体" panose="02010600030101010101" pitchFamily="2" charset="-122"/>
              </a:rPr>
              <a:t>4</a:t>
            </a:r>
            <a:r>
              <a:rPr lang="zh-CN" altLang="en-US">
                <a:latin typeface="宋体" panose="02010600030101010101" pitchFamily="2" charset="-122"/>
              </a:rPr>
              <a:t>个球至</a:t>
            </a:r>
            <a:r>
              <a:rPr lang="en-US" altLang="zh-CN">
                <a:latin typeface="宋体" panose="02010600030101010101" pitchFamily="2" charset="-122"/>
              </a:rPr>
              <a:t>1</a:t>
            </a:r>
            <a:r>
              <a:rPr lang="zh-CN" altLang="en-US">
                <a:latin typeface="宋体" panose="02010600030101010101" pitchFamily="2" charset="-122"/>
              </a:rPr>
              <a:t>个球都没有奖。中</a:t>
            </a:r>
            <a:r>
              <a:rPr lang="en-US" altLang="zh-CN">
                <a:latin typeface="宋体" panose="02010600030101010101" pitchFamily="2" charset="-122"/>
              </a:rPr>
              <a:t>10</a:t>
            </a:r>
            <a:r>
              <a:rPr lang="zh-CN" altLang="en-US">
                <a:latin typeface="宋体" panose="02010600030101010101" pitchFamily="2" charset="-122"/>
              </a:rPr>
              <a:t>个球以下是固定奖，中</a:t>
            </a:r>
            <a:r>
              <a:rPr lang="en-US" altLang="zh-CN">
                <a:latin typeface="宋体" panose="02010600030101010101" pitchFamily="2" charset="-122"/>
              </a:rPr>
              <a:t>10</a:t>
            </a:r>
            <a:r>
              <a:rPr lang="zh-CN" altLang="en-US">
                <a:latin typeface="宋体" panose="02010600030101010101" pitchFamily="2" charset="-122"/>
              </a:rPr>
              <a:t>个球是浮动奖。</a:t>
            </a:r>
            <a:endParaRPr lang="en-US" altLang="zh-CN">
              <a:latin typeface="宋体" panose="02010600030101010101" pitchFamily="2" charset="-122"/>
            </a:endParaRPr>
          </a:p>
          <a:p>
            <a:pPr marL="171450" lvl="0" indent="-171450">
              <a:buFont typeface="Wingdings" panose="05000000000000000000" pitchFamily="2" charset="2"/>
              <a:buChar char="l"/>
            </a:pPr>
            <a:r>
              <a:rPr lang="zh-CN" altLang="en-US">
                <a:latin typeface="宋体" panose="02010600030101010101" pitchFamily="2" charset="-122"/>
              </a:rPr>
              <a:t>浮动奖是选十玩法的头奖，也是快乐</a:t>
            </a:r>
            <a:r>
              <a:rPr lang="en-US" altLang="zh-CN">
                <a:latin typeface="宋体" panose="02010600030101010101" pitchFamily="2" charset="-122"/>
              </a:rPr>
              <a:t>8</a:t>
            </a:r>
            <a:r>
              <a:rPr lang="zh-CN" altLang="en-US" baseline="0">
                <a:latin typeface="宋体" panose="02010600030101010101" pitchFamily="2" charset="-122"/>
              </a:rPr>
              <a:t>唯一一个浮动奖，它是怎么计算呢</a:t>
            </a:r>
            <a:endParaRPr lang="en-US" altLang="zh-CN">
              <a:latin typeface="宋体" panose="02010600030101010101" pitchFamily="2" charset="-122"/>
            </a:endParaRPr>
          </a:p>
          <a:p>
            <a:pPr marL="171450" lvl="0" indent="-171450">
              <a:buFont typeface="Wingdings" panose="05000000000000000000" pitchFamily="2" charset="2"/>
              <a:buChar char="l"/>
            </a:pPr>
            <a:r>
              <a:rPr lang="zh-CN" altLang="en-US">
                <a:latin typeface="宋体" panose="02010600030101010101" pitchFamily="2" charset="-122"/>
              </a:rPr>
              <a:t>每</a:t>
            </a:r>
            <a:r>
              <a:rPr lang="zh-CN" altLang="en-US" dirty="0">
                <a:latin typeface="宋体" panose="02010600030101010101" pitchFamily="2" charset="-122"/>
              </a:rPr>
              <a:t>期购买</a:t>
            </a:r>
            <a:r>
              <a:rPr lang="en-US" altLang="zh-CN" dirty="0">
                <a:latin typeface="宋体" panose="02010600030101010101" pitchFamily="2" charset="-122"/>
              </a:rPr>
              <a:t>“</a:t>
            </a:r>
            <a:r>
              <a:rPr lang="zh-CN" altLang="en-US" dirty="0">
                <a:latin typeface="宋体" panose="02010600030101010101" pitchFamily="2" charset="-122"/>
              </a:rPr>
              <a:t>选十</a:t>
            </a:r>
            <a:r>
              <a:rPr lang="en-US" altLang="zh-CN" dirty="0">
                <a:latin typeface="宋体" panose="02010600030101010101" pitchFamily="2" charset="-122"/>
              </a:rPr>
              <a:t>”</a:t>
            </a:r>
            <a:r>
              <a:rPr lang="zh-CN" altLang="en-US" dirty="0">
                <a:latin typeface="宋体" panose="02010600030101010101" pitchFamily="2" charset="-122"/>
              </a:rPr>
              <a:t>玩法的钱，按</a:t>
            </a:r>
            <a:r>
              <a:rPr lang="en-US" altLang="zh-CN" dirty="0">
                <a:latin typeface="宋体" panose="02010600030101010101" pitchFamily="2" charset="-122"/>
              </a:rPr>
              <a:t>57.5%</a:t>
            </a:r>
            <a:r>
              <a:rPr lang="zh-CN" altLang="en-US" dirty="0">
                <a:latin typeface="宋体" panose="02010600030101010101" pitchFamily="2" charset="-122"/>
              </a:rPr>
              <a:t>计提当期</a:t>
            </a:r>
            <a:r>
              <a:rPr lang="en-US" altLang="zh-CN" dirty="0">
                <a:latin typeface="宋体" panose="02010600030101010101" pitchFamily="2" charset="-122"/>
              </a:rPr>
              <a:t>“</a:t>
            </a:r>
            <a:r>
              <a:rPr lang="zh-CN" altLang="en-US" dirty="0">
                <a:latin typeface="宋体" panose="02010600030101010101" pitchFamily="2" charset="-122"/>
              </a:rPr>
              <a:t>选十全奖理论应付奖金</a:t>
            </a:r>
            <a:r>
              <a:rPr lang="en-US" altLang="zh-CN" dirty="0">
                <a:latin typeface="宋体" panose="02010600030101010101" pitchFamily="2" charset="-122"/>
              </a:rPr>
              <a:t>”——</a:t>
            </a:r>
            <a:r>
              <a:rPr lang="zh-CN" altLang="en-US" dirty="0">
                <a:latin typeface="宋体" panose="02010600030101010101" pitchFamily="2" charset="-122"/>
              </a:rPr>
              <a:t>含浮动奖理论应付奖金、固定奖理论应付奖金。</a:t>
            </a:r>
            <a:endParaRPr lang="en-US" altLang="zh-CN" dirty="0">
              <a:latin typeface="宋体" panose="02010600030101010101" pitchFamily="2" charset="-122"/>
            </a:endParaRPr>
          </a:p>
          <a:p>
            <a:pPr marL="171450" lvl="0" indent="-171450">
              <a:buFont typeface="Wingdings" panose="05000000000000000000" pitchFamily="2" charset="2"/>
              <a:buChar char="l"/>
            </a:pPr>
            <a:r>
              <a:rPr lang="zh-CN" altLang="en-US" dirty="0">
                <a:latin typeface="宋体" panose="02010600030101010101" pitchFamily="2" charset="-122"/>
              </a:rPr>
              <a:t>每期：</a:t>
            </a:r>
            <a:r>
              <a:rPr lang="en-US" altLang="zh-CN" dirty="0">
                <a:latin typeface="宋体" panose="02010600030101010101" pitchFamily="2" charset="-122"/>
              </a:rPr>
              <a:t>“</a:t>
            </a:r>
            <a:r>
              <a:rPr lang="zh-CN" altLang="en-US" dirty="0">
                <a:latin typeface="宋体" panose="02010600030101010101" pitchFamily="2" charset="-122"/>
              </a:rPr>
              <a:t>选十全奖理论应付奖金</a:t>
            </a:r>
            <a:r>
              <a:rPr lang="en-US" altLang="zh-CN" dirty="0">
                <a:latin typeface="宋体" panose="02010600030101010101" pitchFamily="2" charset="-122"/>
              </a:rPr>
              <a:t>”–“</a:t>
            </a:r>
            <a:r>
              <a:rPr lang="zh-CN" altLang="en-US" dirty="0">
                <a:latin typeface="宋体" panose="02010600030101010101" pitchFamily="2" charset="-122"/>
              </a:rPr>
              <a:t>选十固定奖实际中出奖金</a:t>
            </a: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r>
              <a:rPr lang="zh-CN" altLang="en-US" dirty="0">
                <a:latin typeface="宋体" panose="02010600030101010101" pitchFamily="2" charset="-122"/>
              </a:rPr>
              <a:t>当期销售计提奖金</a:t>
            </a:r>
            <a:endParaRPr lang="en-US" altLang="zh-CN" dirty="0">
              <a:latin typeface="宋体" panose="02010600030101010101" pitchFamily="2" charset="-122"/>
            </a:endParaRPr>
          </a:p>
          <a:p>
            <a:pPr marL="171450" lvl="0" indent="-171450" fontAlgn="base">
              <a:lnSpc>
                <a:spcPct val="100000"/>
              </a:lnSpc>
              <a:spcBef>
                <a:spcPct val="0"/>
              </a:spcBef>
              <a:spcAft>
                <a:spcPct val="0"/>
              </a:spcAft>
              <a:buFont typeface="Wingdings" panose="05000000000000000000" pitchFamily="2" charset="2"/>
              <a:buChar char="l"/>
            </a:pP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r>
              <a:rPr lang="zh-CN" altLang="en-US" dirty="0">
                <a:latin typeface="宋体" panose="02010600030101010101" pitchFamily="2" charset="-122"/>
              </a:rPr>
              <a:t>奖金</a:t>
            </a: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r>
              <a:rPr lang="zh-CN" altLang="en-US" dirty="0">
                <a:latin typeface="宋体" panose="02010600030101010101" pitchFamily="2" charset="-122"/>
              </a:rPr>
              <a:t>当期销售计提奖金</a:t>
            </a:r>
            <a:r>
              <a:rPr lang="en-US" altLang="zh-CN" dirty="0">
                <a:latin typeface="宋体" panose="02010600030101010101" pitchFamily="2" charset="-122"/>
              </a:rPr>
              <a:t>+</a:t>
            </a:r>
            <a:r>
              <a:rPr lang="zh-CN" altLang="en-US" dirty="0">
                <a:latin typeface="宋体" panose="02010600030101010101" pitchFamily="2" charset="-122"/>
              </a:rPr>
              <a:t>往期</a:t>
            </a: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r>
              <a:rPr lang="zh-CN" altLang="en-US" dirty="0">
                <a:latin typeface="宋体" panose="02010600030101010101" pitchFamily="2" charset="-122"/>
              </a:rPr>
              <a:t>实际未中出奖金</a:t>
            </a:r>
            <a:endParaRPr lang="en-US" altLang="zh-CN" dirty="0">
              <a:latin typeface="宋体" panose="02010600030101010101" pitchFamily="2" charset="-122"/>
            </a:endParaRPr>
          </a:p>
          <a:p>
            <a:pPr marL="171450" lvl="0" indent="-171450" fontAlgn="base">
              <a:lnSpc>
                <a:spcPct val="100000"/>
              </a:lnSpc>
              <a:spcBef>
                <a:spcPct val="0"/>
              </a:spcBef>
              <a:spcAft>
                <a:spcPct val="0"/>
              </a:spcAft>
              <a:buFont typeface="Wingdings" panose="05000000000000000000" pitchFamily="2" charset="2"/>
              <a:buChar char="l"/>
            </a:pPr>
            <a:r>
              <a:rPr lang="zh-CN" altLang="en-US" dirty="0">
                <a:latin typeface="宋体" panose="02010600030101010101" pitchFamily="2" charset="-122"/>
              </a:rPr>
              <a:t>单注按中奖注数均分</a:t>
            </a:r>
            <a:endParaRPr lang="en-US" altLang="zh-CN" dirty="0">
              <a:latin typeface="宋体" panose="02010600030101010101" pitchFamily="2" charset="-122"/>
            </a:endParaRPr>
          </a:p>
        </p:txBody>
      </p:sp>
      <p:sp>
        <p:nvSpPr>
          <p:cNvPr id="614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marL="171450" lvl="0" indent="-171450">
              <a:buFont typeface="Wingdings" panose="05000000000000000000" pitchFamily="2" charset="2"/>
              <a:buChar char="l"/>
            </a:pPr>
            <a:r>
              <a:rPr lang="zh-CN" altLang="en-US" dirty="0">
                <a:latin typeface="宋体" panose="02010600030101010101" pitchFamily="2" charset="-122"/>
              </a:rPr>
              <a:t>每期购买</a:t>
            </a:r>
            <a:r>
              <a:rPr lang="en-US" altLang="zh-CN" dirty="0">
                <a:latin typeface="宋体" panose="02010600030101010101" pitchFamily="2" charset="-122"/>
              </a:rPr>
              <a:t>“</a:t>
            </a:r>
            <a:r>
              <a:rPr lang="zh-CN" altLang="en-US" dirty="0">
                <a:latin typeface="宋体" panose="02010600030101010101" pitchFamily="2" charset="-122"/>
              </a:rPr>
              <a:t>选十</a:t>
            </a:r>
            <a:r>
              <a:rPr lang="en-US" altLang="zh-CN" dirty="0">
                <a:latin typeface="宋体" panose="02010600030101010101" pitchFamily="2" charset="-122"/>
              </a:rPr>
              <a:t>”</a:t>
            </a:r>
            <a:r>
              <a:rPr lang="zh-CN" altLang="en-US" dirty="0">
                <a:latin typeface="宋体" panose="02010600030101010101" pitchFamily="2" charset="-122"/>
              </a:rPr>
              <a:t>玩法的钱，按</a:t>
            </a:r>
            <a:r>
              <a:rPr lang="en-US" altLang="zh-CN" dirty="0">
                <a:latin typeface="宋体" panose="02010600030101010101" pitchFamily="2" charset="-122"/>
              </a:rPr>
              <a:t>57.5%</a:t>
            </a:r>
            <a:r>
              <a:rPr lang="zh-CN" altLang="en-US" dirty="0">
                <a:latin typeface="宋体" panose="02010600030101010101" pitchFamily="2" charset="-122"/>
              </a:rPr>
              <a:t>计提当期（备付）奖金。</a:t>
            </a:r>
            <a:endParaRPr lang="en-US" altLang="zh-CN" dirty="0">
              <a:latin typeface="宋体" panose="02010600030101010101" pitchFamily="2" charset="-122"/>
            </a:endParaRPr>
          </a:p>
          <a:p>
            <a:pPr marL="171450" lvl="0" indent="-171450">
              <a:buFont typeface="Wingdings" panose="05000000000000000000" pitchFamily="2" charset="2"/>
              <a:buChar char="l"/>
            </a:pPr>
            <a:r>
              <a:rPr lang="zh-CN" altLang="en-US" dirty="0">
                <a:latin typeface="宋体" panose="02010600030101010101" pitchFamily="2" charset="-122"/>
              </a:rPr>
              <a:t>每期：选十固定奖（备付）奖金</a:t>
            </a:r>
            <a:r>
              <a:rPr lang="en-US" altLang="zh-CN" dirty="0">
                <a:latin typeface="宋体" panose="02010600030101010101" pitchFamily="2" charset="-122"/>
              </a:rPr>
              <a:t>-</a:t>
            </a:r>
            <a:r>
              <a:rPr lang="zh-CN" altLang="en-US" dirty="0">
                <a:latin typeface="宋体" panose="02010600030101010101" pitchFamily="2" charset="-122"/>
              </a:rPr>
              <a:t>选十固定奖实付奖金</a:t>
            </a:r>
            <a:r>
              <a:rPr lang="en-US" altLang="zh-CN" dirty="0">
                <a:latin typeface="宋体" panose="02010600030101010101" pitchFamily="2" charset="-122"/>
              </a:rPr>
              <a:t>=</a:t>
            </a:r>
            <a:r>
              <a:rPr lang="zh-CN" altLang="en-US" dirty="0">
                <a:latin typeface="宋体" panose="02010600030101010101" pitchFamily="2" charset="-122"/>
              </a:rPr>
              <a:t>选十固定奖未中出的奖金，这部分钱进入</a:t>
            </a:r>
            <a:r>
              <a:rPr lang="en-US" altLang="zh-CN" dirty="0">
                <a:latin typeface="宋体" panose="02010600030101010101" pitchFamily="2" charset="-122"/>
              </a:rPr>
              <a:t>“</a:t>
            </a:r>
            <a:r>
              <a:rPr lang="zh-CN" altLang="en-US" dirty="0">
                <a:latin typeface="宋体" panose="02010600030101010101" pitchFamily="2" charset="-122"/>
              </a:rPr>
              <a:t>选十</a:t>
            </a:r>
            <a:r>
              <a:rPr lang="en-US" altLang="zh-CN" dirty="0">
                <a:latin typeface="宋体" panose="02010600030101010101" pitchFamily="2" charset="-122"/>
              </a:rPr>
              <a:t>”</a:t>
            </a:r>
            <a:r>
              <a:rPr lang="zh-CN" altLang="en-US" dirty="0">
                <a:latin typeface="宋体" panose="02010600030101010101" pitchFamily="2" charset="-122"/>
              </a:rPr>
              <a:t>奖池，仅用于支付</a:t>
            </a: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endParaRPr lang="en-US" altLang="zh-CN" dirty="0">
              <a:latin typeface="宋体" panose="02010600030101010101" pitchFamily="2" charset="-122"/>
            </a:endParaRPr>
          </a:p>
          <a:p>
            <a:pPr marL="171450" lvl="0" indent="-171450">
              <a:buFont typeface="Wingdings" panose="05000000000000000000" pitchFamily="2" charset="2"/>
              <a:buChar char="l"/>
            </a:pPr>
            <a:r>
              <a:rPr lang="en-US" altLang="zh-CN" dirty="0">
                <a:latin typeface="宋体" panose="02010600030101010101" pitchFamily="2" charset="-122"/>
              </a:rPr>
              <a:t>“</a:t>
            </a:r>
            <a:r>
              <a:rPr lang="zh-CN" altLang="en-US" dirty="0">
                <a:latin typeface="宋体" panose="02010600030101010101" pitchFamily="2" charset="-122"/>
              </a:rPr>
              <a:t>选十中十</a:t>
            </a:r>
            <a:r>
              <a:rPr lang="en-US" altLang="zh-CN" dirty="0">
                <a:latin typeface="宋体" panose="02010600030101010101" pitchFamily="2" charset="-122"/>
              </a:rPr>
              <a:t>”</a:t>
            </a:r>
            <a:r>
              <a:rPr lang="zh-CN" altLang="en-US" dirty="0">
                <a:latin typeface="宋体" panose="02010600030101010101" pitchFamily="2" charset="-122"/>
              </a:rPr>
              <a:t>奖金</a:t>
            </a:r>
            <a:r>
              <a:rPr lang="en-US" altLang="zh-CN" dirty="0">
                <a:latin typeface="宋体" panose="02010600030101010101" pitchFamily="2" charset="-122"/>
              </a:rPr>
              <a:t>=</a:t>
            </a:r>
            <a:r>
              <a:rPr lang="zh-CN" altLang="en-US" dirty="0">
                <a:latin typeface="宋体" panose="02010600030101010101" pitchFamily="2" charset="-122"/>
              </a:rPr>
              <a:t>当期选十固定奖未中出的奖金</a:t>
            </a:r>
            <a:r>
              <a:rPr lang="en-US" altLang="zh-CN" dirty="0">
                <a:latin typeface="宋体" panose="02010600030101010101" pitchFamily="2" charset="-122"/>
              </a:rPr>
              <a:t>+</a:t>
            </a:r>
            <a:r>
              <a:rPr lang="zh-CN" altLang="en-US" dirty="0">
                <a:latin typeface="宋体" panose="02010600030101010101" pitchFamily="2" charset="-122"/>
              </a:rPr>
              <a:t>往期选十固定奖未中出的奖金</a:t>
            </a:r>
            <a:endParaRPr lang="en-US" altLang="zh-CN" dirty="0">
              <a:latin typeface="宋体" panose="02010600030101010101" pitchFamily="2" charset="-122"/>
            </a:endParaRPr>
          </a:p>
        </p:txBody>
      </p:sp>
      <p:sp>
        <p:nvSpPr>
          <p:cNvPr id="634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r>
              <a:rPr lang="zh-CN" altLang="en-US"/>
              <a:t>游戏核心规则简短概括</a:t>
            </a:r>
            <a:endParaRPr lang="zh-CN" altLang="en-US"/>
          </a:p>
        </p:txBody>
      </p:sp>
      <p:sp>
        <p:nvSpPr>
          <p:cNvPr id="655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nchorCtr="0"/>
          <a:p>
            <a:pPr lvl="0"/>
            <a:r>
              <a:rPr lang="zh-CN" altLang="en-US" dirty="0"/>
              <a:t>上市初期基本不可能出现限号、限赔的情况，请大家放心卖</a:t>
            </a:r>
            <a:endParaRPr lang="en-US" altLang="zh-CN" dirty="0"/>
          </a:p>
          <a:p>
            <a:pPr lvl="0"/>
            <a:r>
              <a:rPr lang="zh-CN" altLang="en-US" dirty="0"/>
              <a:t>为鼓励使用复式、胆拖进行投注，购彩者中奖体验更好，中奖面更宽，对购彩倍数进行了限制，最大</a:t>
            </a:r>
            <a:r>
              <a:rPr lang="en-US" altLang="zh-CN" dirty="0"/>
              <a:t>15</a:t>
            </a:r>
            <a:r>
              <a:rPr lang="zh-CN" altLang="en-US" dirty="0"/>
              <a:t>倍</a:t>
            </a:r>
            <a:endParaRPr lang="zh-CN" altLang="en-US" dirty="0"/>
          </a:p>
        </p:txBody>
      </p:sp>
      <p:sp>
        <p:nvSpPr>
          <p:cNvPr id="675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defRPr/>
            </a:pPr>
            <a:endParaRPr kumimoji="0" lang="zh-CN" altLang="en-US" sz="2400" b="0" i="0" u="none" strike="noStrike" kern="0" cap="none" spc="0" normalizeH="0" baseline="0" noProof="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2405063"/>
            <a:ext cx="7772400" cy="1195387"/>
          </a:xfrm>
        </p:spPr>
        <p:txBody>
          <a:bodyPr/>
          <a:lstStyle>
            <a:lvl1pPr algn="ctr">
              <a:defRPr sz="4000" b="1"/>
            </a:lvl1pPr>
          </a:lstStyle>
          <a:p>
            <a:pPr fontAlgn="base"/>
            <a:r>
              <a:rPr lang="zh-CN" strike="noStrike" noProof="1"/>
              <a:t>单击此处编辑母版标题样式</a:t>
            </a:r>
            <a:endParaRPr lang="zh-CN" strike="noStrike" noProof="1"/>
          </a:p>
        </p:txBody>
      </p:sp>
      <p:sp>
        <p:nvSpPr>
          <p:cNvPr id="2051" name="Rectangle 3"/>
          <p:cNvSpPr>
            <a:spLocks noGrp="1" noChangeArrowheads="1"/>
          </p:cNvSpPr>
          <p:nvPr>
            <p:ph type="subTitle" sz="quarter" idx="1"/>
          </p:nvPr>
        </p:nvSpPr>
        <p:spPr>
          <a:xfrm>
            <a:off x="1371600" y="3762375"/>
            <a:ext cx="6400800" cy="981075"/>
          </a:xfrm>
        </p:spPr>
        <p:txBody>
          <a:bodyPr/>
          <a:lstStyle>
            <a:lvl1pPr marL="0" indent="0" algn="ctr">
              <a:buFont typeface="Wingdings" panose="05000000000000000000" pitchFamily="2" charset="2"/>
              <a:buNone/>
              <a:defRPr sz="2800">
                <a:solidFill>
                  <a:srgbClr val="014353"/>
                </a:solidFill>
              </a:defRPr>
            </a:lvl1pPr>
          </a:lstStyle>
          <a:p>
            <a:pPr fontAlgn="base"/>
            <a:r>
              <a:rPr lang="zh-CN" strike="noStrike" noProof="1"/>
              <a:t>单击此处编辑母版副标题样式</a:t>
            </a:r>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6" Type="http://schemas.openxmlformats.org/officeDocument/2006/relationships/theme" Target="../theme/theme3.xml"/><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6" Type="http://schemas.openxmlformats.org/officeDocument/2006/relationships/theme" Target="../theme/theme4.xml"/><Relationship Id="rId15" Type="http://schemas.openxmlformats.org/officeDocument/2006/relationships/image" Target="../media/image1.jpeg"/><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6" Type="http://schemas.openxmlformats.org/officeDocument/2006/relationships/theme" Target="../theme/theme5.xml"/><Relationship Id="rId15" Type="http://schemas.openxmlformats.org/officeDocument/2006/relationships/image" Target="../media/image1.jpeg"/><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6" Type="http://schemas.openxmlformats.org/officeDocument/2006/relationships/theme" Target="../theme/theme6.xml"/><Relationship Id="rId15" Type="http://schemas.openxmlformats.org/officeDocument/2006/relationships/image" Target="../media/image1.jpeg"/><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6" Type="http://schemas.openxmlformats.org/officeDocument/2006/relationships/theme" Target="../theme/theme7.xml"/><Relationship Id="rId15" Type="http://schemas.openxmlformats.org/officeDocument/2006/relationships/image" Target="../media/image1.jpeg"/><Relationship Id="rId14" Type="http://schemas.openxmlformats.org/officeDocument/2006/relationships/slideLayout" Target="../slideLayouts/slideLayout98.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6" Type="http://schemas.openxmlformats.org/officeDocument/2006/relationships/theme" Target="../theme/theme8.xml"/><Relationship Id="rId15" Type="http://schemas.openxmlformats.org/officeDocument/2006/relationships/image" Target="../media/image1.jpeg"/><Relationship Id="rId14" Type="http://schemas.openxmlformats.org/officeDocument/2006/relationships/slideLayout" Target="../slideLayouts/slideLayout112.xml"/><Relationship Id="rId13" Type="http://schemas.openxmlformats.org/officeDocument/2006/relationships/slideLayout" Target="../slideLayouts/slideLayout111.xml"/><Relationship Id="rId12" Type="http://schemas.openxmlformats.org/officeDocument/2006/relationships/slideLayout" Target="../slideLayouts/slideLayout110.xml"/><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614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717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25000" r="-25000"/>
          </a:stretch>
        </a:blipFill>
        <a:effectLst/>
      </p:bgPr>
    </p:bg>
    <p:spTree>
      <p:nvGrpSpPr>
        <p:cNvPr id="1" name=""/>
        <p:cNvGrpSpPr/>
        <p:nvPr/>
      </p:nvGrpSpPr>
      <p:grpSpPr/>
      <p:sp>
        <p:nvSpPr>
          <p:cNvPr id="819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sldNum="0" hdr="0" ftr="0" dt="0"/>
  <p:txStyles>
    <p:titleStyle>
      <a:lvl1pPr algn="l" rtl="0" eaLnBrk="0" fontAlgn="base" hangingPunct="0">
        <a:spcBef>
          <a:spcPct val="0"/>
        </a:spcBef>
        <a:spcAft>
          <a:spcPct val="0"/>
        </a:spcAft>
        <a:defRPr sz="3200">
          <a:solidFill>
            <a:srgbClr val="014353"/>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2pPr>
      <a:lvl3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3pPr>
      <a:lvl4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4pPr>
      <a:lvl5pPr algn="l" rtl="0" eaLnBrk="0" fontAlgn="base" hangingPunct="0">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5pPr>
      <a:lvl6pPr marL="4572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6pPr>
      <a:lvl7pPr marL="9144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7pPr>
      <a:lvl8pPr marL="13716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8pPr>
      <a:lvl9pPr marL="1828800" algn="l" rtl="0" fontAlgn="base">
        <a:spcBef>
          <a:spcPct val="0"/>
        </a:spcBef>
        <a:spcAft>
          <a:spcPct val="0"/>
        </a:spcAft>
        <a:defRPr sz="3200">
          <a:solidFill>
            <a:srgbClr val="014353"/>
          </a:solidFill>
          <a:latin typeface="微软雅黑" panose="020B0503020204020204" pitchFamily="34" charset="-122"/>
          <a:ea typeface="微软雅黑" panose="020B0503020204020204" pitchFamily="34"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folHlink"/>
        </a:buClr>
        <a:buFont typeface="Wingdings" panose="05000000000000000000" pitchFamily="2" charset="2"/>
        <a:buChar char="u"/>
        <a:defRPr sz="2400">
          <a:solidFill>
            <a:srgbClr val="026974"/>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folHlink"/>
        </a:buClr>
        <a:buSzPct val="60000"/>
        <a:buFont typeface="Wingdings" panose="05000000000000000000" pitchFamily="2" charset="2"/>
        <a:buChar char="n"/>
        <a:defRPr sz="22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5pPr>
      <a:lvl6pPr marL="25146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6pPr>
      <a:lvl7pPr marL="29718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7pPr>
      <a:lvl8pPr marL="34290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8pPr>
      <a:lvl9pPr marL="3886200" indent="-228600" algn="l" defTabSz="0" rtl="0" fontAlgn="base">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1.xml"/><Relationship Id="rId2" Type="http://schemas.openxmlformats.org/officeDocument/2006/relationships/image" Target="../media/image19.wmf"/><Relationship Id="rId1"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Box 5"/>
          <p:cNvSpPr txBox="1"/>
          <p:nvPr/>
        </p:nvSpPr>
        <p:spPr>
          <a:xfrm>
            <a:off x="762000" y="1828800"/>
            <a:ext cx="7620000" cy="2524125"/>
          </a:xfrm>
          <a:prstGeom prst="rect">
            <a:avLst/>
          </a:prstGeom>
          <a:noFill/>
          <a:ln w="9525">
            <a:noFill/>
          </a:ln>
        </p:spPr>
        <p:txBody>
          <a:bodyPr anchor="t" anchorCtr="0">
            <a:spAutoFit/>
          </a:bodyPr>
          <a:p>
            <a:pPr algn="ctr"/>
            <a:r>
              <a:rPr lang="zh-CN" altLang="en-US" sz="5400" dirty="0">
                <a:latin typeface="Arial" panose="020B0604020202020204" pitchFamily="34" charset="0"/>
                <a:ea typeface="宋体" panose="02010600030101010101" pitchFamily="2" charset="-122"/>
              </a:rPr>
              <a:t>广州市福利彩票电脑票</a:t>
            </a:r>
            <a:endParaRPr lang="en-US" altLang="zh-CN" sz="5400" dirty="0">
              <a:latin typeface="Arial" panose="020B0604020202020204" pitchFamily="34" charset="0"/>
              <a:ea typeface="宋体" panose="02010600030101010101" pitchFamily="2" charset="-122"/>
            </a:endParaRPr>
          </a:p>
          <a:p>
            <a:pPr algn="ctr"/>
            <a:endParaRPr lang="en-US" altLang="zh-CN" sz="3200" dirty="0">
              <a:latin typeface="Arial" panose="020B0604020202020204" pitchFamily="34" charset="0"/>
              <a:ea typeface="宋体" panose="02010600030101010101" pitchFamily="2" charset="-122"/>
            </a:endParaRPr>
          </a:p>
          <a:p>
            <a:pPr algn="ctr"/>
            <a:r>
              <a:rPr lang="zh-CN" altLang="en-US" sz="7200" dirty="0">
                <a:latin typeface="Arial" panose="020B0604020202020204" pitchFamily="34" charset="0"/>
                <a:ea typeface="宋体" panose="02010600030101010101" pitchFamily="2" charset="-122"/>
              </a:rPr>
              <a:t>操作培训</a:t>
            </a:r>
            <a:endParaRPr lang="zh-CN" altLang="en-US" sz="7200" dirty="0">
              <a:latin typeface="Arial" panose="020B0604020202020204" pitchFamily="34" charset="0"/>
              <a:ea typeface="宋体" panose="02010600030101010101" pitchFamily="2" charset="-122"/>
            </a:endParaRPr>
          </a:p>
        </p:txBody>
      </p:sp>
      <p:sp>
        <p:nvSpPr>
          <p:cNvPr id="2" name="文本框 1"/>
          <p:cNvSpPr txBox="1"/>
          <p:nvPr/>
        </p:nvSpPr>
        <p:spPr>
          <a:xfrm>
            <a:off x="5200650" y="1694180"/>
            <a:ext cx="3048000" cy="368300"/>
          </a:xfrm>
          <a:prstGeom prst="rect">
            <a:avLst/>
          </a:prstGeom>
          <a:noFill/>
        </p:spPr>
        <p:txBody>
          <a:bodyPr wrap="square" rtlCol="0">
            <a:spAutoFit/>
          </a:bodyPr>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 Box 2"/>
          <p:cNvSpPr txBox="1"/>
          <p:nvPr/>
        </p:nvSpPr>
        <p:spPr>
          <a:xfrm>
            <a:off x="609600" y="533400"/>
            <a:ext cx="8001000" cy="5675313"/>
          </a:xfrm>
          <a:prstGeom prst="rect">
            <a:avLst/>
          </a:prstGeom>
          <a:noFill/>
          <a:ln w="9525">
            <a:noFill/>
          </a:ln>
        </p:spPr>
        <p:txBody>
          <a:bodyPr anchor="t" anchorCtr="0">
            <a:spAutoFit/>
          </a:bodyPr>
          <a:p>
            <a:pPr marL="342900" indent="-342900">
              <a:lnSpc>
                <a:spcPct val="90000"/>
              </a:lnSpc>
              <a:spcBef>
                <a:spcPct val="50000"/>
              </a:spcBef>
              <a:buClr>
                <a:schemeClr val="hlink"/>
              </a:buClr>
              <a:buSzPct val="70000"/>
              <a:buFont typeface="Wingdings" panose="05000000000000000000" pitchFamily="2" charset="2"/>
            </a:pPr>
            <a:r>
              <a:rPr lang="zh-CN" altLang="en-US" sz="3200" b="1" dirty="0">
                <a:latin typeface="Arial" panose="020B0604020202020204" pitchFamily="34" charset="0"/>
                <a:ea typeface="宋体" panose="02010600030101010101" pitchFamily="2" charset="-122"/>
              </a:rPr>
              <a:t>复式投注有三种：</a:t>
            </a:r>
            <a:br>
              <a:rPr lang="zh-CN" altLang="en-US" sz="3200" b="1" dirty="0">
                <a:latin typeface="Arial" panose="020B0604020202020204" pitchFamily="34" charset="0"/>
                <a:ea typeface="宋体" panose="02010600030101010101" pitchFamily="2" charset="-122"/>
              </a:rPr>
            </a:b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（一）</a:t>
            </a:r>
            <a:r>
              <a:rPr lang="zh-CN" altLang="en-US" sz="2800" b="1" dirty="0">
                <a:solidFill>
                  <a:srgbClr val="FF0000"/>
                </a:solidFill>
                <a:latin typeface="Arial" panose="020B0604020202020204" pitchFamily="34" charset="0"/>
                <a:ea typeface="宋体" panose="02010600030101010101" pitchFamily="2" charset="-122"/>
              </a:rPr>
              <a:t>红色球号码复式</a:t>
            </a:r>
            <a:r>
              <a:rPr lang="zh-CN" altLang="en-US" sz="2800" b="1" dirty="0">
                <a:latin typeface="Arial" panose="020B0604020202020204" pitchFamily="34" charset="0"/>
                <a:ea typeface="宋体" panose="02010600030101010101" pitchFamily="2" charset="-122"/>
              </a:rPr>
              <a:t>：从红色球号码中选择</a:t>
            </a:r>
            <a:r>
              <a:rPr lang="zh-CN" altLang="zh-CN" sz="2800" b="1" dirty="0">
                <a:latin typeface="Arial" panose="020B0604020202020204" pitchFamily="34" charset="0"/>
                <a:ea typeface="宋体" panose="02010600030101010101" pitchFamily="2" charset="-122"/>
              </a:rPr>
              <a:t>7--20</a:t>
            </a:r>
            <a:r>
              <a:rPr lang="zh-CN" altLang="en-US" sz="2800" b="1" dirty="0">
                <a:latin typeface="Arial" panose="020B0604020202020204" pitchFamily="34" charset="0"/>
                <a:ea typeface="宋体" panose="02010600030101010101" pitchFamily="2" charset="-122"/>
              </a:rPr>
              <a:t>个号码，从蓝色球号码中选择</a:t>
            </a:r>
            <a:r>
              <a:rPr lang="zh-CN"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个号码，组合成多注投注号码的投注。</a:t>
            </a:r>
            <a:endParaRPr lang="en-US" altLang="zh-CN" sz="2800" b="1" dirty="0">
              <a:latin typeface="Arial" panose="020B0604020202020204" pitchFamily="34" charset="0"/>
              <a:ea typeface="宋体" panose="02010600030101010101" pitchFamily="2" charset="-122"/>
            </a:endParaRPr>
          </a:p>
          <a:p>
            <a:pPr marL="342900" indent="-342900">
              <a:lnSpc>
                <a:spcPct val="90000"/>
              </a:lnSpc>
              <a:spcBef>
                <a:spcPct val="50000"/>
              </a:spcBef>
              <a:buClr>
                <a:schemeClr val="hlink"/>
              </a:buClr>
              <a:buSzPct val="70000"/>
              <a:buFont typeface="Wingdings" panose="05000000000000000000" pitchFamily="2" charset="2"/>
            </a:pPr>
            <a:br>
              <a:rPr lang="zh-CN" altLang="en-US" sz="2800" b="1" dirty="0">
                <a:latin typeface="Arial" panose="020B0604020202020204" pitchFamily="34" charset="0"/>
                <a:ea typeface="宋体" panose="02010600030101010101" pitchFamily="2" charset="-122"/>
              </a:rPr>
            </a:b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（二）</a:t>
            </a:r>
            <a:r>
              <a:rPr lang="zh-CN" altLang="en-US" sz="2800" b="1" dirty="0">
                <a:solidFill>
                  <a:srgbClr val="FF0000"/>
                </a:solidFill>
                <a:latin typeface="Arial" panose="020B0604020202020204" pitchFamily="34" charset="0"/>
                <a:ea typeface="宋体" panose="02010600030101010101" pitchFamily="2" charset="-122"/>
              </a:rPr>
              <a:t>蓝色球号码复式</a:t>
            </a:r>
            <a:r>
              <a:rPr lang="zh-CN" altLang="en-US" sz="2800" b="1" dirty="0">
                <a:latin typeface="Arial" panose="020B0604020202020204" pitchFamily="34" charset="0"/>
                <a:ea typeface="宋体" panose="02010600030101010101" pitchFamily="2" charset="-122"/>
              </a:rPr>
              <a:t>：从红色球号码中选择</a:t>
            </a:r>
            <a:r>
              <a:rPr lang="zh-CN" altLang="zh-CN" sz="2800" b="1" dirty="0">
                <a:latin typeface="Arial" panose="020B0604020202020204" pitchFamily="34" charset="0"/>
                <a:ea typeface="宋体" panose="02010600030101010101" pitchFamily="2" charset="-122"/>
              </a:rPr>
              <a:t>6</a:t>
            </a:r>
            <a:r>
              <a:rPr lang="zh-CN" altLang="en-US" sz="2800" b="1" dirty="0">
                <a:latin typeface="Arial" panose="020B0604020202020204" pitchFamily="34" charset="0"/>
                <a:ea typeface="宋体" panose="02010600030101010101" pitchFamily="2" charset="-122"/>
              </a:rPr>
              <a:t>个号码，从蓝色球号码中选择</a:t>
            </a:r>
            <a:r>
              <a:rPr lang="zh-CN" altLang="zh-CN" sz="2800" b="1" dirty="0">
                <a:latin typeface="Arial" panose="020B0604020202020204" pitchFamily="34" charset="0"/>
                <a:ea typeface="宋体" panose="02010600030101010101" pitchFamily="2" charset="-122"/>
              </a:rPr>
              <a:t>2--16</a:t>
            </a:r>
            <a:r>
              <a:rPr lang="zh-CN" altLang="en-US" sz="2800" b="1" dirty="0">
                <a:latin typeface="Arial" panose="020B0604020202020204" pitchFamily="34" charset="0"/>
                <a:ea typeface="宋体" panose="02010600030101010101" pitchFamily="2" charset="-122"/>
              </a:rPr>
              <a:t>个号码，组合成多注投注号码的投注。</a:t>
            </a:r>
            <a:endParaRPr lang="en-US" altLang="zh-CN" sz="2800" b="1" dirty="0">
              <a:latin typeface="Arial" panose="020B0604020202020204" pitchFamily="34" charset="0"/>
              <a:ea typeface="宋体" panose="02010600030101010101" pitchFamily="2" charset="-122"/>
            </a:endParaRPr>
          </a:p>
          <a:p>
            <a:pPr marL="342900" indent="-342900">
              <a:lnSpc>
                <a:spcPct val="90000"/>
              </a:lnSpc>
              <a:spcBef>
                <a:spcPct val="50000"/>
              </a:spcBef>
              <a:buClr>
                <a:schemeClr val="hlink"/>
              </a:buClr>
              <a:buSzPct val="70000"/>
              <a:buFont typeface="Wingdings" panose="05000000000000000000" pitchFamily="2" charset="2"/>
            </a:pPr>
            <a:br>
              <a:rPr lang="zh-CN" altLang="en-US" sz="2800" b="1" dirty="0">
                <a:latin typeface="Arial" panose="020B0604020202020204" pitchFamily="34" charset="0"/>
                <a:ea typeface="宋体" panose="02010600030101010101" pitchFamily="2" charset="-122"/>
              </a:rPr>
            </a:b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（三）</a:t>
            </a:r>
            <a:r>
              <a:rPr lang="zh-CN" altLang="en-US" sz="2800" b="1" dirty="0">
                <a:solidFill>
                  <a:srgbClr val="FF0000"/>
                </a:solidFill>
                <a:latin typeface="Arial" panose="020B0604020202020204" pitchFamily="34" charset="0"/>
                <a:ea typeface="宋体" panose="02010600030101010101" pitchFamily="2" charset="-122"/>
              </a:rPr>
              <a:t>全复式</a:t>
            </a:r>
            <a:r>
              <a:rPr lang="zh-CN" altLang="en-US" sz="2800" b="1" dirty="0">
                <a:latin typeface="Arial" panose="020B0604020202020204" pitchFamily="34" charset="0"/>
                <a:ea typeface="宋体" panose="02010600030101010101" pitchFamily="2" charset="-122"/>
              </a:rPr>
              <a:t>：从红色球号码中选择</a:t>
            </a:r>
            <a:r>
              <a:rPr lang="zh-CN" altLang="zh-CN" sz="2800" b="1" dirty="0">
                <a:latin typeface="Arial" panose="020B0604020202020204" pitchFamily="34" charset="0"/>
                <a:ea typeface="宋体" panose="02010600030101010101" pitchFamily="2" charset="-122"/>
              </a:rPr>
              <a:t>7--20</a:t>
            </a:r>
            <a:r>
              <a:rPr lang="zh-CN" altLang="en-US" sz="2800" b="1" dirty="0">
                <a:latin typeface="Arial" panose="020B0604020202020204" pitchFamily="34" charset="0"/>
                <a:ea typeface="宋体" panose="02010600030101010101" pitchFamily="2" charset="-122"/>
              </a:rPr>
              <a:t>个号码，从蓝色球号码中选择</a:t>
            </a:r>
            <a:r>
              <a:rPr lang="zh-CN" altLang="zh-CN" sz="2800" b="1" dirty="0">
                <a:latin typeface="Arial" panose="020B0604020202020204" pitchFamily="34" charset="0"/>
                <a:ea typeface="宋体" panose="02010600030101010101" pitchFamily="2" charset="-122"/>
              </a:rPr>
              <a:t>2--16</a:t>
            </a:r>
            <a:r>
              <a:rPr lang="zh-CN" altLang="en-US" sz="2800" b="1" dirty="0">
                <a:latin typeface="Arial" panose="020B0604020202020204" pitchFamily="34" charset="0"/>
                <a:ea typeface="宋体" panose="02010600030101010101" pitchFamily="2" charset="-122"/>
              </a:rPr>
              <a:t>个号码，组合成多注投注号码的投注。</a:t>
            </a:r>
            <a:br>
              <a:rPr lang="zh-CN" altLang="en-US" sz="3200" dirty="0">
                <a:latin typeface="Arial" panose="020B0604020202020204" pitchFamily="34" charset="0"/>
                <a:ea typeface="宋体" panose="02010600030101010101" pitchFamily="2" charset="-122"/>
              </a:rPr>
            </a:br>
            <a:endParaRPr lang="zh-CN" altLang="en-US" sz="3200" dirty="0">
              <a:latin typeface="Arial" panose="020B0604020202020204" pitchFamily="34" charset="0"/>
              <a:ea typeface="宋体" panose="02010600030101010101" pitchFamily="2" charset="-122"/>
            </a:endParaRPr>
          </a:p>
        </p:txBody>
      </p:sp>
      <p:pic>
        <p:nvPicPr>
          <p:cNvPr id="23555" name="Picture 3" descr="teckit 双色球"/>
          <p:cNvPicPr>
            <a:picLocks noChangeAspect="1"/>
          </p:cNvPicPr>
          <p:nvPr/>
        </p:nvPicPr>
        <p:blipFill>
          <a:blip r:embed="rId1"/>
          <a:stretch>
            <a:fillRect/>
          </a:stretch>
        </p:blipFill>
        <p:spPr>
          <a:xfrm>
            <a:off x="4038600" y="533400"/>
            <a:ext cx="4740275" cy="60690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p:txBody>
          <a:bodyPr vert="horz" wrap="square" lIns="91440" tIns="45720" rIns="91440" bIns="45720" anchor="ctr" anchorCtr="0"/>
          <a:p>
            <a:pPr eaLnBrk="1" hangingPunct="1"/>
            <a:r>
              <a:rPr lang="zh-CN" altLang="en-US" b="1" dirty="0"/>
              <a:t>中国福利彩票“</a:t>
            </a:r>
            <a:r>
              <a:rPr lang="zh-CN" altLang="zh-CN" b="1" dirty="0"/>
              <a:t>3D”</a:t>
            </a:r>
            <a:r>
              <a:rPr lang="zh-CN" altLang="zh-CN" dirty="0"/>
              <a:t> </a:t>
            </a:r>
            <a:endParaRPr lang="zh-CN" altLang="zh-CN" dirty="0"/>
          </a:p>
        </p:txBody>
      </p:sp>
      <p:sp>
        <p:nvSpPr>
          <p:cNvPr id="34818" name="Text Box 3"/>
          <p:cNvSpPr txBox="1"/>
          <p:nvPr/>
        </p:nvSpPr>
        <p:spPr>
          <a:xfrm>
            <a:off x="609600" y="1447800"/>
            <a:ext cx="7772400" cy="4186238"/>
          </a:xfrm>
          <a:prstGeom prst="rect">
            <a:avLst/>
          </a:prstGeom>
          <a:noFill/>
          <a:ln w="9525">
            <a:noFill/>
          </a:ln>
        </p:spPr>
        <p:txBody>
          <a:bodyPr anchor="t" anchorCtr="0">
            <a:spAutoFit/>
          </a:bodyPr>
          <a:p>
            <a:pPr>
              <a:spcBef>
                <a:spcPct val="50000"/>
              </a:spcBef>
            </a:pPr>
            <a:r>
              <a:rPr lang="zh-CN" altLang="en-US" sz="2800" b="1" dirty="0">
                <a:latin typeface="Arial" panose="020B0604020202020204" pitchFamily="34" charset="0"/>
                <a:ea typeface="宋体" panose="02010600030101010101" pitchFamily="2" charset="-122"/>
              </a:rPr>
              <a:t>投注方法</a:t>
            </a:r>
            <a:br>
              <a:rPr lang="zh-CN" altLang="en-US" sz="2800" b="1" dirty="0">
                <a:latin typeface="Arial" panose="020B0604020202020204" pitchFamily="34" charset="0"/>
                <a:ea typeface="宋体" panose="02010600030101010101" pitchFamily="2" charset="-122"/>
              </a:rPr>
            </a:b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单选投注：从</a:t>
            </a:r>
            <a:r>
              <a:rPr lang="zh-CN" altLang="zh-CN" sz="2800" b="1" dirty="0">
                <a:latin typeface="Arial" panose="020B0604020202020204" pitchFamily="34" charset="0"/>
                <a:ea typeface="宋体" panose="02010600030101010101" pitchFamily="2" charset="-122"/>
              </a:rPr>
              <a:t>000</a:t>
            </a: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999</a:t>
            </a:r>
            <a:r>
              <a:rPr lang="zh-CN" altLang="en-US" sz="2800" b="1" dirty="0">
                <a:latin typeface="Arial" panose="020B0604020202020204" pitchFamily="34" charset="0"/>
                <a:ea typeface="宋体" panose="02010600030101010101" pitchFamily="2" charset="-122"/>
              </a:rPr>
              <a:t>数字中选择</a:t>
            </a:r>
            <a:r>
              <a:rPr lang="zh-CN"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个</a:t>
            </a:r>
            <a:r>
              <a:rPr lang="zh-CN" altLang="zh-CN" sz="2800" b="1" dirty="0">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位数作为投注号码，并以唯一的排列方式进行的投注。若投注号码与开奖号码按排列顺序全部相同，则中奖。每注投注金额</a:t>
            </a:r>
            <a:r>
              <a:rPr lang="zh-CN"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元。</a:t>
            </a:r>
            <a:endParaRPr lang="en-US" altLang="zh-CN" sz="2800" b="1" dirty="0">
              <a:latin typeface="Arial" panose="020B0604020202020204" pitchFamily="34" charset="0"/>
              <a:ea typeface="宋体" panose="02010600030101010101" pitchFamily="2" charset="-122"/>
            </a:endParaRPr>
          </a:p>
          <a:p>
            <a:pPr>
              <a:spcBef>
                <a:spcPct val="50000"/>
              </a:spcBef>
            </a:pPr>
            <a:br>
              <a:rPr lang="zh-CN" altLang="en-US" sz="2800" b="1" dirty="0">
                <a:latin typeface="Arial" panose="020B0604020202020204" pitchFamily="34" charset="0"/>
                <a:ea typeface="宋体" panose="02010600030101010101" pitchFamily="2" charset="-122"/>
              </a:rPr>
            </a:b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组选投注：将投注号码的所有排列方式作为一注投注号码进行的投注。组选投注分为“组选</a:t>
            </a:r>
            <a:r>
              <a:rPr lang="zh-CN" altLang="zh-CN" sz="2800" b="1" dirty="0">
                <a:latin typeface="Arial" panose="020B0604020202020204" pitchFamily="34" charset="0"/>
                <a:ea typeface="宋体" panose="02010600030101010101" pitchFamily="2" charset="-122"/>
              </a:rPr>
              <a:t>6”</a:t>
            </a:r>
            <a:r>
              <a:rPr lang="zh-CN" altLang="en-US" sz="2800" b="1" dirty="0">
                <a:latin typeface="Arial" panose="020B0604020202020204" pitchFamily="34" charset="0"/>
                <a:ea typeface="宋体" panose="02010600030101010101" pitchFamily="2" charset="-122"/>
              </a:rPr>
              <a:t>和“组选</a:t>
            </a:r>
            <a:r>
              <a:rPr lang="zh-CN" altLang="zh-CN" sz="2800" b="1" dirty="0">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两种。每注投注金额均为</a:t>
            </a:r>
            <a:r>
              <a:rPr lang="zh-CN"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元。</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2"/>
          <p:cNvSpPr txBox="1"/>
          <p:nvPr/>
        </p:nvSpPr>
        <p:spPr>
          <a:xfrm>
            <a:off x="533400" y="914400"/>
            <a:ext cx="8229600" cy="5078413"/>
          </a:xfrm>
          <a:prstGeom prst="rect">
            <a:avLst/>
          </a:prstGeom>
          <a:noFill/>
          <a:ln w="9525">
            <a:noFill/>
          </a:ln>
        </p:spPr>
        <p:txBody>
          <a:bodyPr anchor="t" anchorCtr="0">
            <a:spAutoFit/>
          </a:bodyPr>
          <a:p>
            <a:pPr>
              <a:spcBef>
                <a:spcPct val="50000"/>
              </a:spcBef>
            </a:pPr>
            <a:r>
              <a:rPr lang="zh-CN" altLang="zh-CN" sz="2400" b="1" dirty="0">
                <a:solidFill>
                  <a:srgbClr val="FF0000"/>
                </a:solidFill>
                <a:latin typeface="Arial" panose="020B0604020202020204" pitchFamily="34" charset="0"/>
                <a:ea typeface="宋体" panose="02010600030101010101" pitchFamily="2" charset="-122"/>
              </a:rPr>
              <a:t>“</a:t>
            </a:r>
            <a:r>
              <a:rPr lang="zh-CN" altLang="en-US" sz="2400" b="1" dirty="0">
                <a:solidFill>
                  <a:srgbClr val="FF0000"/>
                </a:solidFill>
                <a:latin typeface="Arial" panose="020B0604020202020204" pitchFamily="34" charset="0"/>
                <a:ea typeface="宋体" panose="02010600030101010101" pitchFamily="2" charset="-122"/>
              </a:rPr>
              <a:t>组选</a:t>
            </a:r>
            <a:r>
              <a:rPr lang="zh-CN" altLang="zh-CN" sz="2400" b="1" dirty="0">
                <a:solidFill>
                  <a:srgbClr val="FF0000"/>
                </a:solidFill>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：如果一注组选号码的</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个数字各不相同，则有</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种不同的排列方式，因而有</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个中奖机会。</a:t>
            </a:r>
            <a:endParaRPr lang="zh-CN" altLang="en-US" sz="2400" b="1" dirty="0">
              <a:latin typeface="Arial" panose="020B0604020202020204" pitchFamily="34" charset="0"/>
              <a:ea typeface="宋体" panose="02010600030101010101" pitchFamily="2" charset="-122"/>
            </a:endParaRPr>
          </a:p>
          <a:p>
            <a:pPr>
              <a:spcBef>
                <a:spcPct val="50000"/>
              </a:spcBef>
            </a:pPr>
            <a:r>
              <a:rPr lang="zh-CN" altLang="en-US" sz="2400" b="1" dirty="0">
                <a:latin typeface="Arial" panose="020B0604020202020204" pitchFamily="34" charset="0"/>
                <a:ea typeface="宋体" panose="02010600030101010101" pitchFamily="2" charset="-122"/>
              </a:rPr>
              <a:t>例：选择</a:t>
            </a:r>
            <a:r>
              <a:rPr lang="zh-CN" altLang="zh-CN" sz="2400" b="1" dirty="0">
                <a:latin typeface="Arial" panose="020B0604020202020204" pitchFamily="34" charset="0"/>
                <a:ea typeface="宋体" panose="02010600030101010101" pitchFamily="2" charset="-122"/>
              </a:rPr>
              <a:t>123</a:t>
            </a:r>
            <a:r>
              <a:rPr lang="zh-CN" altLang="en-US" sz="2400" b="1" dirty="0">
                <a:latin typeface="Arial" panose="020B0604020202020204" pitchFamily="34" charset="0"/>
                <a:ea typeface="宋体" panose="02010600030101010101" pitchFamily="2" charset="-122"/>
              </a:rPr>
              <a:t>作为组选号码，这</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个数排列组成的</a:t>
            </a:r>
            <a:r>
              <a:rPr lang="zh-CN" altLang="zh-CN" sz="2400" b="1" dirty="0">
                <a:latin typeface="Arial" panose="020B0604020202020204" pitchFamily="34" charset="0"/>
                <a:ea typeface="宋体" panose="02010600030101010101" pitchFamily="2" charset="-122"/>
              </a:rPr>
              <a:t>123</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132</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213</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231</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312</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321</a:t>
            </a:r>
            <a:r>
              <a:rPr lang="zh-CN" altLang="en-US" sz="2400" b="1" dirty="0">
                <a:latin typeface="Arial" panose="020B0604020202020204" pitchFamily="34" charset="0"/>
                <a:ea typeface="宋体" panose="02010600030101010101" pitchFamily="2" charset="-122"/>
              </a:rPr>
              <a:t>共</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个中奖机会，若这</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个号码中的任何一个与当期中奖号码相同，则中奖。</a:t>
            </a:r>
            <a:br>
              <a:rPr lang="zh-CN" altLang="en-US" sz="2400" b="1" dirty="0">
                <a:latin typeface="Arial" panose="020B0604020202020204" pitchFamily="34" charset="0"/>
                <a:ea typeface="宋体" panose="02010600030101010101" pitchFamily="2" charset="-122"/>
              </a:rPr>
            </a:br>
            <a:r>
              <a:rPr lang="en-US" altLang="zh-CN" sz="2400" b="1" dirty="0">
                <a:latin typeface="Arial" panose="020B0604020202020204" pitchFamily="34" charset="0"/>
                <a:ea typeface="宋体" panose="02010600030101010101" pitchFamily="2" charset="-122"/>
              </a:rPr>
              <a:t>   </a:t>
            </a:r>
            <a:endParaRPr lang="zh-CN" altLang="zh-CN" sz="2400" b="1" dirty="0">
              <a:latin typeface="Arial" panose="020B0604020202020204" pitchFamily="34" charset="0"/>
              <a:ea typeface="宋体" panose="02010600030101010101" pitchFamily="2" charset="-122"/>
            </a:endParaRPr>
          </a:p>
          <a:p>
            <a:pPr>
              <a:spcBef>
                <a:spcPct val="50000"/>
              </a:spcBef>
            </a:pPr>
            <a:r>
              <a:rPr lang="zh-CN" altLang="zh-CN" sz="2400" b="1" dirty="0">
                <a:latin typeface="Arial" panose="020B0604020202020204" pitchFamily="34" charset="0"/>
                <a:ea typeface="宋体" panose="02010600030101010101" pitchFamily="2" charset="-122"/>
              </a:rPr>
              <a:t> </a:t>
            </a:r>
            <a:r>
              <a:rPr lang="zh-CN" altLang="zh-CN" sz="2400" b="1" dirty="0">
                <a:solidFill>
                  <a:srgbClr val="FF0000"/>
                </a:solidFill>
                <a:latin typeface="Arial" panose="020B0604020202020204" pitchFamily="34" charset="0"/>
                <a:ea typeface="宋体" panose="02010600030101010101" pitchFamily="2" charset="-122"/>
              </a:rPr>
              <a:t>“</a:t>
            </a:r>
            <a:r>
              <a:rPr lang="zh-CN" altLang="en-US" sz="2400" b="1" dirty="0">
                <a:solidFill>
                  <a:srgbClr val="FF0000"/>
                </a:solidFill>
                <a:latin typeface="Arial" panose="020B0604020202020204" pitchFamily="34" charset="0"/>
                <a:ea typeface="宋体" panose="02010600030101010101" pitchFamily="2" charset="-122"/>
              </a:rPr>
              <a:t>组选</a:t>
            </a:r>
            <a:r>
              <a:rPr lang="zh-CN" altLang="zh-CN" sz="2400" b="1" dirty="0">
                <a:solidFill>
                  <a:srgbClr val="FF0000"/>
                </a:solidFill>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：如果一注组选号码的</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个数字有两个数字相同，则有</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种不同的排列方式，因而有</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个中奖机会。</a:t>
            </a:r>
            <a:endParaRPr lang="zh-CN" altLang="en-US" sz="2400" b="1" dirty="0">
              <a:latin typeface="Arial" panose="020B0604020202020204" pitchFamily="34" charset="0"/>
              <a:ea typeface="宋体" panose="02010600030101010101" pitchFamily="2" charset="-122"/>
            </a:endParaRPr>
          </a:p>
          <a:p>
            <a:pPr>
              <a:spcBef>
                <a:spcPct val="50000"/>
              </a:spcBef>
            </a:pPr>
            <a:r>
              <a:rPr lang="zh-CN" altLang="en-US" sz="2400" b="1" dirty="0">
                <a:latin typeface="Arial" panose="020B0604020202020204" pitchFamily="34" charset="0"/>
                <a:ea typeface="宋体" panose="02010600030101010101" pitchFamily="2" charset="-122"/>
              </a:rPr>
              <a:t>例：选择</a:t>
            </a:r>
            <a:r>
              <a:rPr lang="zh-CN" altLang="zh-CN" sz="2400" b="1" dirty="0">
                <a:latin typeface="Arial" panose="020B0604020202020204" pitchFamily="34" charset="0"/>
                <a:ea typeface="宋体" panose="02010600030101010101" pitchFamily="2" charset="-122"/>
              </a:rPr>
              <a:t>112</a:t>
            </a:r>
            <a:r>
              <a:rPr lang="zh-CN" altLang="en-US" sz="2400" b="1" dirty="0">
                <a:latin typeface="Arial" panose="020B0604020202020204" pitchFamily="34" charset="0"/>
                <a:ea typeface="宋体" panose="02010600030101010101" pitchFamily="2" charset="-122"/>
              </a:rPr>
              <a:t>作为组选号码，这</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个数排列组成的</a:t>
            </a:r>
            <a:r>
              <a:rPr lang="zh-CN" altLang="zh-CN" sz="2400" b="1" dirty="0">
                <a:latin typeface="Arial" panose="020B0604020202020204" pitchFamily="34" charset="0"/>
                <a:ea typeface="宋体" panose="02010600030101010101" pitchFamily="2" charset="-122"/>
              </a:rPr>
              <a:t>112</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121</a:t>
            </a:r>
            <a:r>
              <a:rPr lang="zh-CN" altLang="en-US" sz="2400" b="1" dirty="0">
                <a:latin typeface="Arial" panose="020B0604020202020204" pitchFamily="34" charset="0"/>
                <a:ea typeface="宋体" panose="02010600030101010101" pitchFamily="2" charset="-122"/>
              </a:rPr>
              <a:t>、</a:t>
            </a:r>
            <a:r>
              <a:rPr lang="zh-CN" altLang="zh-CN" sz="2400" b="1" dirty="0">
                <a:latin typeface="Arial" panose="020B0604020202020204" pitchFamily="34" charset="0"/>
                <a:ea typeface="宋体" panose="02010600030101010101" pitchFamily="2" charset="-122"/>
              </a:rPr>
              <a:t>211</a:t>
            </a:r>
            <a:r>
              <a:rPr lang="zh-CN" altLang="en-US" sz="2400" b="1" dirty="0">
                <a:latin typeface="Arial" panose="020B0604020202020204" pitchFamily="34" charset="0"/>
                <a:ea typeface="宋体" panose="02010600030101010101" pitchFamily="2" charset="-122"/>
              </a:rPr>
              <a:t>共有</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个中奖机会，若这</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个号码中的任何一个与当期中奖号码相同，则中奖。</a:t>
            </a:r>
            <a:br>
              <a:rPr lang="zh-CN" altLang="en-US" sz="2400" dirty="0">
                <a:latin typeface="Arial" panose="020B0604020202020204" pitchFamily="34" charset="0"/>
                <a:ea typeface="宋体" panose="02010600030101010101" pitchFamily="2" charset="-122"/>
              </a:rPr>
            </a:br>
            <a:endParaRPr lang="zh-CN" altLang="en-US" sz="2400" dirty="0">
              <a:latin typeface="Arial" panose="020B0604020202020204" pitchFamily="34" charset="0"/>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2"/>
          <p:cNvSpPr txBox="1"/>
          <p:nvPr/>
        </p:nvSpPr>
        <p:spPr>
          <a:xfrm>
            <a:off x="381000" y="685800"/>
            <a:ext cx="8458200" cy="3960813"/>
          </a:xfrm>
          <a:prstGeom prst="rect">
            <a:avLst/>
          </a:prstGeom>
          <a:noFill/>
          <a:ln w="9525">
            <a:noFill/>
          </a:ln>
        </p:spPr>
        <p:txBody>
          <a:bodyPr anchor="t" anchorCtr="0">
            <a:spAutoFit/>
          </a:bodyPr>
          <a:p>
            <a:pPr>
              <a:lnSpc>
                <a:spcPct val="90000"/>
              </a:lnSpc>
              <a:spcBef>
                <a:spcPct val="20000"/>
              </a:spcBef>
              <a:buClr>
                <a:schemeClr val="hlink"/>
              </a:buClr>
              <a:buSzPct val="70000"/>
              <a:buFont typeface="Wingdings" panose="05000000000000000000" pitchFamily="2" charset="2"/>
            </a:pPr>
            <a:r>
              <a:rPr lang="zh-CN" altLang="en-US" sz="2400" b="1" dirty="0">
                <a:latin typeface="Arial" panose="020B0604020202020204" pitchFamily="34" charset="0"/>
                <a:ea typeface="宋体" panose="02010600030101010101" pitchFamily="2" charset="-122"/>
              </a:rPr>
              <a:t>奖金设置</a:t>
            </a:r>
            <a:endParaRPr lang="en-US" altLang="zh-CN" sz="2400" b="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br>
              <a:rPr lang="zh-CN" altLang="en-US" sz="2400" b="1" dirty="0">
                <a:latin typeface="Arial" panose="020B0604020202020204" pitchFamily="34" charset="0"/>
                <a:ea typeface="宋体" panose="02010600030101010101" pitchFamily="2" charset="-122"/>
              </a:rPr>
            </a:br>
            <a:r>
              <a:rPr lang="en-US" altLang="zh-CN" sz="2400" b="1" dirty="0">
                <a:latin typeface="Arial" panose="020B0604020202020204" pitchFamily="34" charset="0"/>
                <a:ea typeface="宋体" panose="02010600030101010101" pitchFamily="2" charset="-122"/>
              </a:rPr>
              <a:t>    “</a:t>
            </a:r>
            <a:r>
              <a:rPr lang="zh-CN" altLang="zh-CN" sz="2400" b="1" dirty="0">
                <a:latin typeface="Arial" panose="020B0604020202020204" pitchFamily="34" charset="0"/>
                <a:ea typeface="宋体" panose="02010600030101010101" pitchFamily="2" charset="-122"/>
              </a:rPr>
              <a:t>3D”</a:t>
            </a:r>
            <a:r>
              <a:rPr lang="zh-CN" altLang="en-US" sz="2400" b="1" dirty="0">
                <a:latin typeface="Arial" panose="020B0604020202020204" pitchFamily="34" charset="0"/>
                <a:ea typeface="宋体" panose="02010600030101010101" pitchFamily="2" charset="-122"/>
              </a:rPr>
              <a:t>设“单选”、“组选</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、“组选</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三个奖项，各奖项单注奖金额固定。</a:t>
            </a:r>
            <a:endParaRPr lang="en-US" altLang="zh-CN" sz="2400" b="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br>
              <a:rPr lang="zh-CN" altLang="en-US" sz="2400" b="1" dirty="0">
                <a:latin typeface="Arial" panose="020B0604020202020204" pitchFamily="34" charset="0"/>
                <a:ea typeface="宋体" panose="02010600030101010101" pitchFamily="2" charset="-122"/>
              </a:rPr>
            </a:b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单 选”：中奖金额为每注</a:t>
            </a:r>
            <a:r>
              <a:rPr lang="zh-CN" altLang="zh-CN" sz="2400" b="1" dirty="0">
                <a:latin typeface="Arial" panose="020B0604020202020204" pitchFamily="34" charset="0"/>
                <a:ea typeface="宋体" panose="02010600030101010101" pitchFamily="2" charset="-122"/>
              </a:rPr>
              <a:t>10</a:t>
            </a:r>
            <a:r>
              <a:rPr lang="en-US" altLang="zh-CN" sz="2400" b="1" dirty="0">
                <a:latin typeface="Arial" panose="020B0604020202020204" pitchFamily="34" charset="0"/>
                <a:ea typeface="宋体" panose="02010600030101010101" pitchFamily="2" charset="-122"/>
              </a:rPr>
              <a:t>4</a:t>
            </a:r>
            <a:r>
              <a:rPr lang="zh-CN" altLang="zh-CN" sz="2400" b="1" dirty="0">
                <a:latin typeface="Arial" panose="020B0604020202020204" pitchFamily="34" charset="0"/>
                <a:ea typeface="宋体" panose="02010600030101010101" pitchFamily="2" charset="-122"/>
              </a:rPr>
              <a:t>0</a:t>
            </a:r>
            <a:r>
              <a:rPr lang="zh-CN" altLang="en-US" sz="2400" b="1" dirty="0">
                <a:latin typeface="Arial" panose="020B0604020202020204" pitchFamily="34" charset="0"/>
                <a:ea typeface="宋体" panose="02010600030101010101" pitchFamily="2" charset="-122"/>
              </a:rPr>
              <a:t>元；</a:t>
            </a:r>
            <a:endParaRPr lang="en-US" altLang="zh-CN" sz="2400" b="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br>
              <a:rPr lang="zh-CN" altLang="en-US" sz="2400" b="1" dirty="0">
                <a:latin typeface="Arial" panose="020B0604020202020204" pitchFamily="34" charset="0"/>
                <a:ea typeface="宋体" panose="02010600030101010101" pitchFamily="2" charset="-122"/>
              </a:rPr>
            </a:b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组选</a:t>
            </a:r>
            <a:r>
              <a:rPr lang="zh-CN"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：中奖金额为每注</a:t>
            </a:r>
            <a:r>
              <a:rPr lang="zh-CN" altLang="zh-CN" sz="2400" b="1" dirty="0">
                <a:latin typeface="Arial" panose="020B0604020202020204" pitchFamily="34" charset="0"/>
                <a:ea typeface="宋体" panose="02010600030101010101" pitchFamily="2" charset="-122"/>
              </a:rPr>
              <a:t>3</a:t>
            </a:r>
            <a:r>
              <a:rPr lang="en-US" altLang="zh-CN" sz="2400" b="1" dirty="0">
                <a:latin typeface="Arial" panose="020B0604020202020204" pitchFamily="34" charset="0"/>
                <a:ea typeface="宋体" panose="02010600030101010101" pitchFamily="2" charset="-122"/>
              </a:rPr>
              <a:t>46</a:t>
            </a:r>
            <a:r>
              <a:rPr lang="zh-CN" altLang="en-US" sz="2400" b="1" dirty="0">
                <a:latin typeface="Arial" panose="020B0604020202020204" pitchFamily="34" charset="0"/>
                <a:ea typeface="宋体" panose="02010600030101010101" pitchFamily="2" charset="-122"/>
              </a:rPr>
              <a:t>元；</a:t>
            </a:r>
            <a:endParaRPr lang="en-US" altLang="zh-CN" sz="2400" b="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br>
              <a:rPr lang="zh-CN" altLang="en-US" sz="2400" b="1" dirty="0">
                <a:latin typeface="Arial" panose="020B0604020202020204" pitchFamily="34" charset="0"/>
                <a:ea typeface="宋体" panose="02010600030101010101" pitchFamily="2" charset="-122"/>
              </a:rPr>
            </a:b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组选</a:t>
            </a:r>
            <a:r>
              <a:rPr lang="zh-CN"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：中奖金额为每注</a:t>
            </a:r>
            <a:r>
              <a:rPr lang="zh-CN" altLang="zh-CN" sz="2400" b="1" dirty="0">
                <a:latin typeface="Arial" panose="020B0604020202020204" pitchFamily="34" charset="0"/>
                <a:ea typeface="宋体" panose="02010600030101010101" pitchFamily="2" charset="-122"/>
              </a:rPr>
              <a:t>1</a:t>
            </a:r>
            <a:r>
              <a:rPr lang="en-US" altLang="zh-CN" sz="2400" b="1" dirty="0">
                <a:latin typeface="Arial" panose="020B0604020202020204" pitchFamily="34" charset="0"/>
                <a:ea typeface="宋体" panose="02010600030101010101" pitchFamily="2" charset="-122"/>
              </a:rPr>
              <a:t>73</a:t>
            </a:r>
            <a:r>
              <a:rPr lang="zh-CN" altLang="en-US" sz="2400" b="1" dirty="0">
                <a:latin typeface="Arial" panose="020B0604020202020204" pitchFamily="34" charset="0"/>
                <a:ea typeface="宋体" panose="02010600030101010101" pitchFamily="2" charset="-122"/>
              </a:rPr>
              <a:t>元。</a:t>
            </a:r>
            <a:br>
              <a:rPr lang="zh-CN" altLang="en-US" sz="2000" b="1" dirty="0">
                <a:latin typeface="Arial" panose="020B0604020202020204" pitchFamily="34" charset="0"/>
                <a:ea typeface="宋体" panose="02010600030101010101" pitchFamily="2" charset="-122"/>
              </a:rPr>
            </a:b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p:txBody>
          <a:bodyPr vert="horz" wrap="square" lIns="91440" tIns="45720" rIns="91440" bIns="45720" anchor="ctr" anchorCtr="0"/>
          <a:p>
            <a:pPr eaLnBrk="1" hangingPunct="1"/>
            <a:endParaRPr lang="zh-CN" altLang="zh-CN" dirty="0"/>
          </a:p>
        </p:txBody>
      </p:sp>
      <p:sp>
        <p:nvSpPr>
          <p:cNvPr id="37890" name="Rectangle 3"/>
          <p:cNvSpPr>
            <a:spLocks noGrp="1"/>
          </p:cNvSpPr>
          <p:nvPr>
            <p:ph idx="1"/>
          </p:nvPr>
        </p:nvSpPr>
        <p:spPr/>
        <p:txBody>
          <a:bodyPr vert="horz" wrap="square" lIns="91440" tIns="45720" rIns="91440" bIns="45720" anchor="t" anchorCtr="0"/>
          <a:p>
            <a:pPr eaLnBrk="1" hangingPunct="1"/>
            <a:endParaRPr lang="zh-CN" altLang="zh-CN" dirty="0"/>
          </a:p>
        </p:txBody>
      </p:sp>
      <p:pic>
        <p:nvPicPr>
          <p:cNvPr id="37891" name="Picture 4" descr="3d-2"/>
          <p:cNvPicPr>
            <a:picLocks noChangeAspect="1"/>
          </p:cNvPicPr>
          <p:nvPr/>
        </p:nvPicPr>
        <p:blipFill>
          <a:blip r:embed="rId1"/>
          <a:stretch>
            <a:fillRect/>
          </a:stretch>
        </p:blipFill>
        <p:spPr>
          <a:xfrm>
            <a:off x="2286000" y="381000"/>
            <a:ext cx="4535488" cy="5761038"/>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type="title"/>
          </p:nvPr>
        </p:nvSpPr>
        <p:spPr>
          <a:xfrm>
            <a:off x="609600" y="76200"/>
            <a:ext cx="7696200" cy="642938"/>
          </a:xfrm>
        </p:spPr>
        <p:txBody>
          <a:bodyPr vert="horz" wrap="square" lIns="91440" tIns="45720" rIns="91440" bIns="45720" anchor="ctr" anchorCtr="0"/>
          <a:p>
            <a:pPr eaLnBrk="1" hangingPunct="1"/>
            <a:r>
              <a:rPr lang="zh-CN" altLang="zh-CN" dirty="0"/>
              <a:t>3D</a:t>
            </a:r>
            <a:r>
              <a:rPr lang="zh-CN" altLang="en-US" dirty="0"/>
              <a:t>常用投注法 </a:t>
            </a:r>
            <a:endParaRPr lang="zh-CN" altLang="en-US" dirty="0"/>
          </a:p>
        </p:txBody>
      </p:sp>
      <p:sp>
        <p:nvSpPr>
          <p:cNvPr id="36866" name="Text Box 3"/>
          <p:cNvSpPr txBox="1"/>
          <p:nvPr/>
        </p:nvSpPr>
        <p:spPr>
          <a:xfrm>
            <a:off x="685800" y="708025"/>
            <a:ext cx="7391400" cy="6583363"/>
          </a:xfrm>
          <a:prstGeom prst="rect">
            <a:avLst/>
          </a:prstGeom>
          <a:noFill/>
          <a:ln w="9525">
            <a:noFill/>
          </a:ln>
        </p:spPr>
        <p:txBody>
          <a:bodyPr anchor="t" anchorCtr="0">
            <a:noAutofit/>
          </a:bodyPr>
          <a:p>
            <a:r>
              <a:rPr lang="zh-CN" altLang="en-US" sz="3200" b="1" noProof="1" dirty="0">
                <a:solidFill>
                  <a:schemeClr val="folHlink"/>
                </a:solidFill>
                <a:latin typeface="Arial" panose="020B0604020202020204" pitchFamily="34" charset="0"/>
                <a:ea typeface="宋体" panose="02010600030101010101" pitchFamily="2" charset="-122"/>
                <a:cs typeface="+mn-cs"/>
              </a:rPr>
              <a:t>一、包星投注</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二、包对投注</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三、和数值投注法（包点投注）</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四、包胆投注</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五、包位投注（小复式）</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六、包段投注</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七、胆拖</a:t>
            </a:r>
            <a:endParaRPr lang="zh-CN" altLang="en-US" sz="3200" b="1" noProof="1" dirty="0">
              <a:solidFill>
                <a:schemeClr val="folHlink"/>
              </a:solidFill>
              <a:latin typeface="Arial" panose="020B0604020202020204" pitchFamily="34" charset="0"/>
              <a:ea typeface="宋体" panose="02010600030101010101" pitchFamily="2" charset="-122"/>
            </a:endParaRPr>
          </a:p>
          <a:p>
            <a:r>
              <a:rPr lang="zh-CN" altLang="en-US" sz="3200" b="1" noProof="1" dirty="0">
                <a:solidFill>
                  <a:schemeClr val="folHlink"/>
                </a:solidFill>
                <a:latin typeface="Arial" panose="020B0604020202020204" pitchFamily="34" charset="0"/>
                <a:ea typeface="宋体" panose="02010600030101010101" pitchFamily="2" charset="-122"/>
                <a:cs typeface="+mn-cs"/>
              </a:rPr>
              <a:t>八、包跨度</a:t>
            </a:r>
            <a:endParaRPr lang="zh-CN" altLang="en-US" sz="3200" b="1" noProof="1" dirty="0">
              <a:solidFill>
                <a:schemeClr val="folHlink"/>
              </a:solidFill>
              <a:latin typeface="Arial" panose="020B0604020202020204" pitchFamily="34" charset="0"/>
              <a:ea typeface="宋体" panose="02010600030101010101" pitchFamily="2" charset="-122"/>
            </a:endParaRPr>
          </a:p>
          <a:p>
            <a:pPr>
              <a:buClrTx/>
              <a:buSzTx/>
              <a:buFontTx/>
            </a:pPr>
            <a:r>
              <a:rPr lang="zh-CN" altLang="en-US" sz="3200" b="1" noProof="1" dirty="0">
                <a:solidFill>
                  <a:schemeClr val="folHlink"/>
                </a:solidFill>
                <a:latin typeface="Arial" panose="020B0604020202020204" pitchFamily="34" charset="0"/>
                <a:ea typeface="宋体" panose="02010600030101010101" pitchFamily="2" charset="-122"/>
                <a:cs typeface="+mn-cs"/>
              </a:rPr>
              <a:t>九、包串---（3D复式）</a:t>
            </a:r>
            <a:endParaRPr lang="zh-CN" altLang="en-US" sz="3200" b="1" noProof="1" dirty="0">
              <a:solidFill>
                <a:schemeClr val="folHlink"/>
              </a:solidFill>
              <a:latin typeface="Arial" panose="020B0604020202020204" pitchFamily="34" charset="0"/>
              <a:ea typeface="宋体" panose="02010600030101010101" pitchFamily="2" charset="-122"/>
            </a:endParaRPr>
          </a:p>
          <a:p>
            <a:pPr>
              <a:buClrTx/>
              <a:buSzTx/>
              <a:buFontTx/>
            </a:pPr>
            <a:r>
              <a:rPr lang="zh-CN" altLang="en-US" sz="3200" b="1" noProof="1" dirty="0">
                <a:solidFill>
                  <a:schemeClr val="folHlink"/>
                </a:solidFill>
                <a:latin typeface="Arial" panose="020B0604020202020204" pitchFamily="34" charset="0"/>
                <a:ea typeface="宋体" panose="02010600030101010101" pitchFamily="2" charset="-122"/>
                <a:cs typeface="+mn-cs"/>
              </a:rPr>
              <a:t>十、通选</a:t>
            </a:r>
            <a:endParaRPr lang="zh-CN" altLang="en-US" sz="3200" b="1" noProof="1" dirty="0">
              <a:solidFill>
                <a:schemeClr val="folHlink"/>
              </a:solidFill>
              <a:latin typeface="Arial" panose="020B0604020202020204" pitchFamily="34" charset="0"/>
              <a:ea typeface="宋体" panose="02010600030101010101" pitchFamily="2" charset="-122"/>
            </a:endParaRPr>
          </a:p>
          <a:p>
            <a:pPr marL="457200" indent="-457200">
              <a:buAutoNum type="ea1JpnChsDbPeriod"/>
            </a:pPr>
            <a:endParaRPr lang="zh-CN" altLang="en-US" sz="3200" b="1" noProof="1" dirty="0">
              <a:solidFill>
                <a:schemeClr val="folHlink"/>
              </a:solidFill>
              <a:latin typeface="Arial" panose="020B0604020202020204" pitchFamily="34" charset="0"/>
              <a:ea typeface="宋体" panose="02010600030101010101" pitchFamily="2" charset="-122"/>
            </a:endParaRPr>
          </a:p>
          <a:p>
            <a:pPr marL="457200" indent="-457200">
              <a:buAutoNum type="ea1JpnChsDbPeriod"/>
            </a:pPr>
            <a:endParaRPr lang="zh-CN" altLang="en-US" sz="3200" b="1" noProof="1" dirty="0">
              <a:solidFill>
                <a:schemeClr val="folHlink"/>
              </a:solidFill>
              <a:latin typeface="Arial" panose="020B0604020202020204" pitchFamily="34" charset="0"/>
              <a:ea typeface="宋体" panose="02010600030101010101" pitchFamily="2" charset="-122"/>
            </a:endParaRPr>
          </a:p>
          <a:p>
            <a:pPr marL="457200" indent="-457200">
              <a:spcBef>
                <a:spcPct val="50000"/>
              </a:spcBef>
              <a:buNone/>
            </a:pPr>
            <a:endParaRPr lang="zh-CN" altLang="zh-CN" sz="3200" noProof="1" dirty="0">
              <a:latin typeface="Arial" panose="020B0604020202020204" pitchFamily="34" charset="0"/>
              <a:ea typeface="宋体" panose="02010600030101010101" pitchFamily="2" charset="-122"/>
            </a:endParaRPr>
          </a:p>
        </p:txBody>
      </p:sp>
      <p:sp>
        <p:nvSpPr>
          <p:cNvPr id="38915" name="TextBox 3"/>
          <p:cNvSpPr txBox="1"/>
          <p:nvPr/>
        </p:nvSpPr>
        <p:spPr>
          <a:xfrm>
            <a:off x="254000" y="5562600"/>
            <a:ext cx="8889365" cy="1136015"/>
          </a:xfrm>
          <a:prstGeom prst="rect">
            <a:avLst/>
          </a:prstGeom>
          <a:noFill/>
          <a:ln w="9525">
            <a:noFill/>
          </a:ln>
        </p:spPr>
        <p:txBody>
          <a:bodyPr wrap="square" anchor="t" anchorCtr="0"/>
          <a:p>
            <a:r>
              <a:rPr lang="en-US" altLang="zh-CN" sz="2400" dirty="0">
                <a:latin typeface="微软雅黑" panose="020B0503020204020204" pitchFamily="34" charset="-122"/>
                <a:ea typeface="微软雅黑" panose="020B0503020204020204" pitchFamily="34" charset="-122"/>
              </a:rPr>
              <a:t>2018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18</a:t>
            </a:r>
            <a:r>
              <a:rPr lang="zh-CN" altLang="en-US" sz="2400" dirty="0">
                <a:latin typeface="微软雅黑" panose="020B0503020204020204" pitchFamily="34" charset="-122"/>
                <a:ea typeface="微软雅黑" panose="020B0503020204020204" pitchFamily="34" charset="-122"/>
              </a:rPr>
              <a:t>日新增</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种投注方式：</a:t>
            </a:r>
            <a:r>
              <a:rPr lang="en-US" altLang="zh-CN" sz="2400" dirty="0">
                <a:latin typeface="微软雅黑" panose="020B0503020204020204" pitchFamily="34" charset="-122"/>
                <a:ea typeface="微软雅黑" panose="020B0503020204020204" pitchFamily="34" charset="-122"/>
              </a:rPr>
              <a:t>1D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2D</a:t>
            </a:r>
            <a:r>
              <a:rPr lang="zh-CN" altLang="en-US" sz="2400" dirty="0">
                <a:latin typeface="微软雅黑" panose="020B0503020204020204" pitchFamily="34" charset="-122"/>
                <a:ea typeface="微软雅黑" panose="020B0503020204020204" pitchFamily="34" charset="-122"/>
              </a:rPr>
              <a:t>、通选、包选、和值；</a:t>
            </a:r>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2023</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日新增</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种投注方式：胆拖和包跨度。</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346075" y="-228600"/>
            <a:ext cx="8229600" cy="1143000"/>
          </a:xfrm>
        </p:spPr>
        <p:txBody>
          <a:bodyPr vert="horz" wrap="square" lIns="91440" tIns="45720" rIns="91440" bIns="45720" anchor="ctr" anchorCtr="0"/>
          <a:p>
            <a:pPr eaLnBrk="1" hangingPunct="1"/>
            <a:r>
              <a:rPr lang="zh-CN" altLang="en-US" dirty="0"/>
              <a:t>一、包星投注</a:t>
            </a:r>
            <a:endParaRPr lang="zh-CN" altLang="en-US" dirty="0"/>
          </a:p>
        </p:txBody>
      </p:sp>
      <p:sp>
        <p:nvSpPr>
          <p:cNvPr id="46082" name="Text Box 3"/>
          <p:cNvSpPr txBox="1"/>
          <p:nvPr/>
        </p:nvSpPr>
        <p:spPr>
          <a:xfrm>
            <a:off x="228600" y="944563"/>
            <a:ext cx="8462963" cy="5905500"/>
          </a:xfrm>
          <a:prstGeom prst="rect">
            <a:avLst/>
          </a:prstGeom>
          <a:noFill/>
          <a:ln w="9525">
            <a:noFill/>
          </a:ln>
        </p:spPr>
        <p:txBody>
          <a:bodyPr anchor="t" anchorCtr="0">
            <a:no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 </a:t>
            </a:r>
            <a:r>
              <a:rPr lang="zh-CN" altLang="en-US" sz="3200" noProof="1" dirty="0">
                <a:latin typeface="Arial" panose="020B0604020202020204" pitchFamily="34" charset="0"/>
                <a:ea typeface="宋体" panose="02010600030101010101" pitchFamily="2" charset="-122"/>
                <a:cs typeface="+mn-cs"/>
                <a:sym typeface="+mn-ea"/>
              </a:rPr>
              <a:t>包星分为</a:t>
            </a:r>
            <a:r>
              <a:rPr lang="zh-CN" altLang="en-US" sz="3200" b="1" noProof="1" dirty="0">
                <a:latin typeface="Arial" panose="020B0604020202020204" pitchFamily="34" charset="0"/>
                <a:ea typeface="宋体" panose="02010600030101010101" pitchFamily="2" charset="-122"/>
                <a:cs typeface="+mn-cs"/>
                <a:sym typeface="+mn-ea"/>
              </a:rPr>
              <a:t>“包一个位置号码”</a:t>
            </a:r>
            <a:r>
              <a:rPr lang="zh-CN" altLang="en-US" sz="3200" noProof="1" dirty="0">
                <a:latin typeface="Arial" panose="020B0604020202020204" pitchFamily="34" charset="0"/>
                <a:ea typeface="宋体" panose="02010600030101010101" pitchFamily="2" charset="-122"/>
                <a:cs typeface="+mn-cs"/>
                <a:sym typeface="+mn-ea"/>
              </a:rPr>
              <a:t>和</a:t>
            </a:r>
            <a:r>
              <a:rPr lang="zh-CN" altLang="en-US" sz="3200" b="1" noProof="1" dirty="0">
                <a:latin typeface="Arial" panose="020B0604020202020204" pitchFamily="34" charset="0"/>
                <a:ea typeface="宋体" panose="02010600030101010101" pitchFamily="2" charset="-122"/>
                <a:cs typeface="+mn-cs"/>
                <a:sym typeface="+mn-ea"/>
              </a:rPr>
              <a:t>“包两个位置号码”</a:t>
            </a:r>
            <a:r>
              <a:rPr lang="zh-CN" altLang="en-US" sz="3200" noProof="1" dirty="0">
                <a:latin typeface="Arial" panose="020B0604020202020204" pitchFamily="34" charset="0"/>
                <a:ea typeface="宋体" panose="02010600030101010101" pitchFamily="2" charset="-122"/>
                <a:cs typeface="+mn-cs"/>
                <a:sym typeface="+mn-ea"/>
              </a:rPr>
              <a:t>两种。</a:t>
            </a:r>
            <a:r>
              <a:rPr lang="zh-CN" altLang="en-US" sz="3200" noProof="1" dirty="0">
                <a:latin typeface="Arial" panose="020B0604020202020204" pitchFamily="34" charset="0"/>
                <a:ea typeface="宋体" panose="02010600030101010101" pitchFamily="2" charset="-122"/>
                <a:cs typeface="+mn-cs"/>
              </a:rPr>
              <a:t>  </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r>
              <a:rPr lang="zh-CN" altLang="en-US" sz="3200" noProof="1" dirty="0">
                <a:latin typeface="Arial" panose="020B0604020202020204" pitchFamily="34" charset="0"/>
                <a:ea typeface="宋体" panose="02010600030101010101" pitchFamily="2" charset="-122"/>
                <a:cs typeface="+mn-cs"/>
              </a:rPr>
              <a:t>           </a:t>
            </a: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b="1" noProof="1" dirty="0">
                <a:latin typeface="Arial" panose="020B0604020202020204" pitchFamily="34" charset="0"/>
                <a:ea typeface="宋体" panose="02010600030101010101" pitchFamily="2" charset="-122"/>
                <a:cs typeface="+mn-cs"/>
              </a:rPr>
              <a:t>“包一个位置号码”</a:t>
            </a:r>
            <a:r>
              <a:rPr lang="zh-CN" altLang="en-US" sz="3200" noProof="1" dirty="0">
                <a:latin typeface="Arial" panose="020B0604020202020204" pitchFamily="34" charset="0"/>
                <a:ea typeface="宋体" panose="02010600030101010101" pitchFamily="2" charset="-122"/>
                <a:cs typeface="+mn-cs"/>
              </a:rPr>
              <a:t>是指对在百位、十位、个位中任选一个位置全包0～9号码，剩余两个位置分别从0～9中选定一个号码的全部投注号码进行打包购买。</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sz="3200" b="1" noProof="1" dirty="0">
                <a:latin typeface="Arial" panose="020B0604020202020204" pitchFamily="34" charset="0"/>
                <a:ea typeface="宋体" panose="02010600030101010101" pitchFamily="2" charset="-122"/>
                <a:cs typeface="+mn-cs"/>
              </a:rPr>
              <a:t>“包两个位置号码”</a:t>
            </a:r>
            <a:r>
              <a:rPr lang="zh-CN" sz="3200" noProof="1" dirty="0">
                <a:latin typeface="Arial" panose="020B0604020202020204" pitchFamily="34" charset="0"/>
                <a:ea typeface="宋体" panose="02010600030101010101" pitchFamily="2" charset="-122"/>
                <a:cs typeface="+mn-cs"/>
              </a:rPr>
              <a:t>是指在百位、十位、个位中任选两个位置分别全包0～9号码，剩余一个位置从0～9中选定一个号码的全部投注号码进行打包购买。包星仅限单选。</a:t>
            </a:r>
            <a:endParaRPr lang="zh-CN" sz="3200" noProof="1" dirty="0">
              <a:latin typeface="Arial" panose="020B0604020202020204" pitchFamily="34"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Grp="1"/>
          </p:cNvSpPr>
          <p:nvPr>
            <p:ph type="title"/>
          </p:nvPr>
        </p:nvSpPr>
        <p:spPr/>
        <p:txBody>
          <a:bodyPr vert="horz" wrap="square" lIns="91440" tIns="45720" rIns="91440" bIns="45720" anchor="ctr" anchorCtr="0"/>
          <a:p>
            <a:pPr eaLnBrk="1" hangingPunct="1"/>
            <a:r>
              <a:rPr lang="zh-CN" altLang="en-US" dirty="0"/>
              <a:t>二、包对投注 </a:t>
            </a:r>
            <a:endParaRPr lang="zh-CN" altLang="en-US" dirty="0"/>
          </a:p>
        </p:txBody>
      </p:sp>
      <p:sp>
        <p:nvSpPr>
          <p:cNvPr id="40962" name="Rectangle 3"/>
          <p:cNvSpPr>
            <a:spLocks noGrp="1"/>
          </p:cNvSpPr>
          <p:nvPr>
            <p:ph type="body" sz="half" idx="1"/>
          </p:nvPr>
        </p:nvSpPr>
        <p:spPr>
          <a:xfrm>
            <a:off x="457200" y="1600200"/>
            <a:ext cx="8156575" cy="1355725"/>
          </a:xfrm>
        </p:spPr>
        <p:txBody>
          <a:bodyPr vert="horz" wrap="square" lIns="91440" tIns="45720" rIns="91440" bIns="45720" anchor="t" anchorCtr="0"/>
          <a:p>
            <a:pPr defTabSz="0" eaLnBrk="1" hangingPunct="1">
              <a:buClr>
                <a:schemeClr val="folHlink"/>
              </a:buClr>
              <a:buSzTx/>
              <a:buFont typeface="Wingdings" panose="05000000000000000000" pitchFamily="2" charset="2"/>
            </a:pPr>
            <a:r>
              <a:rPr lang="zh-CN" altLang="en-US" dirty="0"/>
              <a:t>对所有的对子号码（有两位数相同，又称组选</a:t>
            </a:r>
            <a:r>
              <a:rPr lang="zh-CN" altLang="zh-CN" dirty="0"/>
              <a:t>3</a:t>
            </a:r>
            <a:r>
              <a:rPr lang="zh-CN" altLang="en-US" dirty="0"/>
              <a:t>号码）进行包号投注 </a:t>
            </a:r>
            <a:endParaRPr lang="zh-CN" altLang="en-US" dirty="0"/>
          </a:p>
          <a:p>
            <a:pPr defTabSz="0" eaLnBrk="1" hangingPunct="1">
              <a:buClr>
                <a:schemeClr val="folHlink"/>
              </a:buClr>
              <a:buSzTx/>
              <a:buFont typeface="Wingdings" panose="05000000000000000000" pitchFamily="2" charset="2"/>
            </a:pPr>
            <a:endParaRPr lang="zh-CN" altLang="zh-CN" dirty="0"/>
          </a:p>
        </p:txBody>
      </p:sp>
      <p:graphicFrame>
        <p:nvGraphicFramePr>
          <p:cNvPr id="32772" name="Group 4"/>
          <p:cNvGraphicFramePr>
            <a:graphicFrameLocks noGrp="1"/>
          </p:cNvGraphicFramePr>
          <p:nvPr>
            <p:ph sz="half" idx="1"/>
          </p:nvPr>
        </p:nvGraphicFramePr>
        <p:xfrm>
          <a:off x="303213" y="2743200"/>
          <a:ext cx="8542338" cy="2667000"/>
        </p:xfrm>
        <a:graphic>
          <a:graphicData uri="http://schemas.openxmlformats.org/drawingml/2006/table">
            <a:tbl>
              <a:tblPr/>
              <a:tblGrid>
                <a:gridCol w="1898650"/>
                <a:gridCol w="1265237"/>
                <a:gridCol w="1960563"/>
                <a:gridCol w="1917700"/>
                <a:gridCol w="1500187"/>
              </a:tblGrid>
              <a:tr h="889000">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包对投注 </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注数</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投注金额</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中奖概率 </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奖金 </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9000">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单选 </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270 </a:t>
                      </a:r>
                      <a:endPar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540</a:t>
                      </a:r>
                      <a:r>
                        <a:rPr kumimoji="0" 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元 </a:t>
                      </a:r>
                      <a:endParaRPr kumimoji="0" 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27</a:t>
                      </a:r>
                      <a:r>
                        <a:rPr kumimoji="0" 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 </a:t>
                      </a:r>
                      <a:endParaRPr kumimoji="0" 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10</a:t>
                      </a:r>
                      <a:r>
                        <a:rPr kumimoji="0" lang="en-US"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4</a:t>
                      </a:r>
                      <a:r>
                        <a:rPr kumimoji="0" lang="zh-CN"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0</a:t>
                      </a:r>
                      <a:r>
                        <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元 </a:t>
                      </a:r>
                      <a:endPar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9000">
                <a:tc>
                  <a:txBody>
                    <a:bodyPr/>
                    <a:lstStyle/>
                    <a:p>
                      <a:pPr marL="0" marR="0" lvl="0" indent="0" algn="ct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rPr>
                        <a:t>组选 </a:t>
                      </a:r>
                      <a:endParaRPr kumimoji="0" lang="zh-CN" sz="20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90 </a:t>
                      </a:r>
                      <a:endParaRPr kumimoji="0" lang="zh-CN" altLang="zh-CN" sz="2000" b="0" i="0" u="none" strike="noStrike" cap="none" normalizeH="0" baseline="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180</a:t>
                      </a:r>
                      <a:r>
                        <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元 </a:t>
                      </a:r>
                      <a:endPar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9</a:t>
                      </a:r>
                      <a:r>
                        <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 </a:t>
                      </a:r>
                      <a:endPar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3</a:t>
                      </a:r>
                      <a:r>
                        <a:rPr kumimoji="0" lang="en-US" alt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46</a:t>
                      </a:r>
                      <a:r>
                        <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rPr>
                        <a:t>元 </a:t>
                      </a:r>
                      <a:endParaRPr kumimoji="0" lang="zh-CN" sz="2000" b="0" i="0" u="none" strike="noStrike" cap="none" normalizeH="0" baseline="0" dirty="0" smtClean="0">
                        <a:ln>
                          <a:noFill/>
                        </a:ln>
                        <a:solidFill>
                          <a:srgbClr val="026974"/>
                        </a:solidFill>
                        <a:effectLst/>
                        <a:latin typeface="微软雅黑" panose="020B0503020204020204" pitchFamily="34" charset="-122"/>
                        <a:ea typeface="微软雅黑" panose="020B0503020204020204" pitchFamily="34" charset="-122"/>
                        <a:sym typeface="Verdana" panose="020B0604030504040204"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p:cNvSpPr>
          <p:nvPr>
            <p:ph type="title"/>
          </p:nvPr>
        </p:nvSpPr>
        <p:spPr>
          <a:xfrm>
            <a:off x="539750" y="1524000"/>
            <a:ext cx="2889250" cy="990600"/>
          </a:xfrm>
        </p:spPr>
        <p:txBody>
          <a:bodyPr vert="horz" wrap="square" lIns="91440" tIns="45720" rIns="91440" bIns="45720" anchor="ctr" anchorCtr="0"/>
          <a:p>
            <a:pPr eaLnBrk="1" hangingPunct="1"/>
            <a:br>
              <a:rPr lang="zh-CN" altLang="zh-CN" dirty="0"/>
            </a:br>
            <a:r>
              <a:rPr lang="zh-CN" altLang="zh-CN" dirty="0"/>
              <a:t>3D</a:t>
            </a:r>
            <a:r>
              <a:rPr lang="zh-CN" altLang="en-US" dirty="0"/>
              <a:t>号码分布表 </a:t>
            </a:r>
            <a:endParaRPr lang="zh-CN" altLang="en-US" dirty="0"/>
          </a:p>
        </p:txBody>
      </p:sp>
      <p:graphicFrame>
        <p:nvGraphicFramePr>
          <p:cNvPr id="41986" name="Object 3"/>
          <p:cNvGraphicFramePr>
            <a:graphicFrameLocks noGrp="1" noChangeAspect="1"/>
          </p:cNvGraphicFramePr>
          <p:nvPr>
            <p:ph idx="1"/>
          </p:nvPr>
        </p:nvGraphicFramePr>
        <p:xfrm>
          <a:off x="3816350" y="49213"/>
          <a:ext cx="4594225" cy="6732587"/>
        </p:xfrm>
        <a:graphic>
          <a:graphicData uri="http://schemas.openxmlformats.org/presentationml/2006/ole">
            <mc:AlternateContent xmlns:mc="http://schemas.openxmlformats.org/markup-compatibility/2006">
              <mc:Choice xmlns:v="urn:schemas-microsoft-com:vml" Requires="v">
                <p:oleObj spid="_x0000_s3076" name="" r:id="rId1" imgW="4507865" imgH="6601460" progId="Excel.Sheet.8">
                  <p:embed/>
                </p:oleObj>
              </mc:Choice>
              <mc:Fallback>
                <p:oleObj name="" r:id="rId1" imgW="4507865" imgH="6601460" progId="Excel.Sheet.8">
                  <p:embed/>
                  <p:pic>
                    <p:nvPicPr>
                      <p:cNvPr id="0" name="图片 3075"/>
                      <p:cNvPicPr/>
                      <p:nvPr/>
                    </p:nvPicPr>
                    <p:blipFill>
                      <a:blip r:embed="rId2"/>
                      <a:stretch>
                        <a:fillRect/>
                      </a:stretch>
                    </p:blipFill>
                    <p:spPr>
                      <a:xfrm>
                        <a:off x="3816350" y="49213"/>
                        <a:ext cx="4594225" cy="6732587"/>
                      </a:xfrm>
                      <a:prstGeom prst="rect">
                        <a:avLst/>
                      </a:prstGeom>
                      <a:solidFill>
                        <a:schemeClr val="bg1"/>
                      </a:solidFill>
                      <a:ln w="38100">
                        <a:miter/>
                      </a:ln>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p:txBody>
          <a:bodyPr vert="horz" wrap="square" lIns="91440" tIns="45720" rIns="91440" bIns="45720" anchor="ctr" anchorCtr="0"/>
          <a:p>
            <a:pPr eaLnBrk="1" hangingPunct="1"/>
            <a:r>
              <a:rPr lang="zh-CN" altLang="en-US" dirty="0"/>
              <a:t>三、和值包号法</a:t>
            </a:r>
            <a:endParaRPr lang="zh-CN" altLang="en-US" dirty="0"/>
          </a:p>
        </p:txBody>
      </p:sp>
      <p:sp>
        <p:nvSpPr>
          <p:cNvPr id="40962" name="Rectangle 3"/>
          <p:cNvSpPr>
            <a:spLocks noGrp="1"/>
          </p:cNvSpPr>
          <p:nvPr>
            <p:ph idx="1"/>
          </p:nvPr>
        </p:nvSpPr>
        <p:spPr/>
        <p:txBody>
          <a:bodyPr vert="horz" wrap="square" lIns="91440" tIns="45720" rIns="91440" bIns="45720" anchor="t" anchorCtr="0"/>
          <a:p>
            <a:pPr marL="342900" marR="0" indent="-342900" algn="l" defTabSz="0" rtl="0" eaLnBrk="1" fontAlgn="base" latinLnBrk="0" hangingPunct="1">
              <a:lnSpc>
                <a:spcPct val="90000"/>
              </a:lnSpc>
              <a:spcBef>
                <a:spcPct val="20000"/>
              </a:spcBef>
              <a:spcAft>
                <a:spcPct val="0"/>
              </a:spcAft>
              <a:buClr>
                <a:schemeClr val="folHlink"/>
              </a:buClr>
              <a:buSzTx/>
              <a:buFont typeface="Wingdings" panose="05000000000000000000" pitchFamily="2" charset="2"/>
              <a:buChar char="u"/>
            </a:pPr>
            <a:r>
              <a:rPr kumimoji="0" lang="zh-CN" altLang="en-US" sz="3200" b="0" i="0" u="none" strike="noStrike" kern="0" cap="none" spc="0" normalizeH="0" baseline="0" noProof="1" dirty="0">
                <a:solidFill>
                  <a:srgbClr val="026974"/>
                </a:solidFill>
                <a:latin typeface="+mn-lt"/>
                <a:ea typeface="+mn-ea"/>
                <a:cs typeface="+mn-cs"/>
              </a:rPr>
              <a:t>百位 </a:t>
            </a:r>
            <a:r>
              <a:rPr kumimoji="0" lang="zh-CN" altLang="zh-CN" sz="3200" b="0" i="0" u="none" strike="noStrike" kern="0" cap="none" spc="0" normalizeH="0" baseline="0" noProof="1" dirty="0">
                <a:solidFill>
                  <a:srgbClr val="026974"/>
                </a:solidFill>
                <a:latin typeface="+mn-lt"/>
                <a:ea typeface="+mn-ea"/>
                <a:cs typeface="+mn-cs"/>
              </a:rPr>
              <a:t>+ </a:t>
            </a:r>
            <a:r>
              <a:rPr kumimoji="0" lang="zh-CN" altLang="en-US" sz="3200" b="0" i="0" u="none" strike="noStrike" kern="0" cap="none" spc="0" normalizeH="0" baseline="0" noProof="1" dirty="0">
                <a:solidFill>
                  <a:srgbClr val="026974"/>
                </a:solidFill>
                <a:latin typeface="+mn-lt"/>
                <a:ea typeface="+mn-ea"/>
                <a:cs typeface="+mn-cs"/>
              </a:rPr>
              <a:t>十位 </a:t>
            </a:r>
            <a:r>
              <a:rPr kumimoji="0" lang="zh-CN" altLang="zh-CN" sz="3200" b="0" i="0" u="none" strike="noStrike" kern="0" cap="none" spc="0" normalizeH="0" baseline="0" noProof="1" dirty="0">
                <a:solidFill>
                  <a:srgbClr val="026974"/>
                </a:solidFill>
                <a:latin typeface="+mn-lt"/>
                <a:ea typeface="+mn-ea"/>
                <a:cs typeface="+mn-cs"/>
              </a:rPr>
              <a:t>+ </a:t>
            </a:r>
            <a:r>
              <a:rPr kumimoji="0" lang="zh-CN" altLang="en-US" sz="3200" b="0" i="0" u="none" strike="noStrike" kern="0" cap="none" spc="0" normalizeH="0" baseline="0" noProof="1" dirty="0">
                <a:solidFill>
                  <a:srgbClr val="026974"/>
                </a:solidFill>
                <a:latin typeface="+mn-lt"/>
                <a:ea typeface="+mn-ea"/>
                <a:cs typeface="+mn-cs"/>
              </a:rPr>
              <a:t>个位 之和 </a:t>
            </a:r>
            <a:endParaRPr kumimoji="0" lang="zh-CN" altLang="en-US" sz="3200" b="0" i="0" u="none" strike="noStrike" kern="0" cap="none" spc="0" normalizeH="0" baseline="0" noProof="1" dirty="0">
              <a:solidFill>
                <a:srgbClr val="026974"/>
              </a:solidFill>
              <a:latin typeface="+mn-lt"/>
              <a:ea typeface="+mn-ea"/>
              <a:cs typeface="+mn-cs"/>
            </a:endParaRPr>
          </a:p>
          <a:p>
            <a:pPr marL="742950" marR="0" lvl="1" indent="-285750" algn="l" defTabSz="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pPr>
            <a:r>
              <a:rPr kumimoji="0" lang="zh-CN" altLang="en-US" sz="3200" b="0" i="0" u="none" strike="noStrike" kern="0" cap="none" spc="0" normalizeH="0" baseline="0" noProof="1" dirty="0">
                <a:solidFill>
                  <a:schemeClr val="tx1"/>
                </a:solidFill>
                <a:latin typeface="+mn-lt"/>
                <a:ea typeface="+mn-ea"/>
                <a:cs typeface="+mn-ea"/>
              </a:rPr>
              <a:t>（</a:t>
            </a:r>
            <a:r>
              <a:rPr kumimoji="0" lang="zh-CN" altLang="zh-CN" sz="3200" b="0" i="0" u="none" strike="noStrike" kern="0" cap="none" spc="0" normalizeH="0" baseline="0" noProof="1" dirty="0">
                <a:solidFill>
                  <a:schemeClr val="tx1"/>
                </a:solidFill>
                <a:latin typeface="+mn-lt"/>
                <a:ea typeface="+mn-ea"/>
                <a:cs typeface="+mn-ea"/>
              </a:rPr>
              <a:t>000-999</a:t>
            </a:r>
            <a:r>
              <a:rPr kumimoji="0" lang="zh-CN" altLang="en-US" sz="3200" b="0" i="0" u="none" strike="noStrike" kern="0" cap="none" spc="0" normalizeH="0" baseline="0" noProof="1" dirty="0">
                <a:solidFill>
                  <a:schemeClr val="tx1"/>
                </a:solidFill>
                <a:latin typeface="+mn-lt"/>
                <a:ea typeface="+mn-ea"/>
                <a:cs typeface="+mn-ea"/>
              </a:rPr>
              <a:t>）</a:t>
            </a:r>
            <a:r>
              <a:rPr kumimoji="0" lang="zh-CN" altLang="zh-CN" sz="3200" b="0" i="0" u="none" strike="noStrike" kern="0" cap="none" spc="0" normalizeH="0" baseline="0" noProof="1" dirty="0">
                <a:solidFill>
                  <a:schemeClr val="tx1"/>
                </a:solidFill>
                <a:latin typeface="+mn-lt"/>
                <a:ea typeface="+mn-ea"/>
                <a:cs typeface="+mn-ea"/>
              </a:rPr>
              <a:t>=&gt;</a:t>
            </a:r>
            <a:r>
              <a:rPr kumimoji="0" lang="zh-CN" altLang="en-US" sz="3200" b="0" i="0" u="none" strike="noStrike" kern="0" cap="none" spc="0" normalizeH="0" baseline="0" noProof="1" dirty="0">
                <a:solidFill>
                  <a:schemeClr val="tx1"/>
                </a:solidFill>
                <a:latin typeface="+mn-lt"/>
                <a:ea typeface="+mn-ea"/>
                <a:cs typeface="+mn-ea"/>
              </a:rPr>
              <a:t>（</a:t>
            </a:r>
            <a:r>
              <a:rPr kumimoji="0" lang="zh-CN" altLang="zh-CN" sz="3200" b="0" i="0" u="none" strike="noStrike" kern="0" cap="none" spc="0" normalizeH="0" baseline="0" noProof="1" dirty="0">
                <a:solidFill>
                  <a:schemeClr val="tx1"/>
                </a:solidFill>
                <a:latin typeface="+mn-lt"/>
                <a:ea typeface="+mn-ea"/>
                <a:cs typeface="+mn-ea"/>
              </a:rPr>
              <a:t>0-27</a:t>
            </a:r>
            <a:r>
              <a:rPr kumimoji="0" lang="zh-CN" altLang="en-US" sz="3200" b="0" i="0" u="none" strike="noStrike" kern="0" cap="none" spc="0" normalizeH="0" baseline="0" noProof="1" dirty="0">
                <a:solidFill>
                  <a:schemeClr val="tx1"/>
                </a:solidFill>
                <a:latin typeface="+mn-lt"/>
                <a:ea typeface="+mn-ea"/>
                <a:cs typeface="+mn-ea"/>
              </a:rPr>
              <a:t>）</a:t>
            </a:r>
            <a:endParaRPr kumimoji="0" lang="zh-CN" altLang="en-US" sz="3200" b="0" i="0" u="none" strike="noStrike" kern="0" cap="none" spc="0" normalizeH="0" baseline="0" noProof="1" dirty="0">
              <a:solidFill>
                <a:schemeClr val="tx1"/>
              </a:solidFill>
              <a:latin typeface="+mn-lt"/>
              <a:ea typeface="+mn-ea"/>
              <a:cs typeface="+mn-ea"/>
            </a:endParaRPr>
          </a:p>
          <a:p>
            <a:pPr marL="742950" marR="0" lvl="1" indent="-285750" algn="l" defTabSz="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pPr>
            <a:r>
              <a:rPr kumimoji="0" lang="zh-CN" altLang="en-US" sz="3200" b="0" i="0" u="none" strike="noStrike" kern="0" cap="none" spc="0" normalizeH="0" baseline="0" noProof="1" dirty="0">
                <a:solidFill>
                  <a:schemeClr val="tx1"/>
                </a:solidFill>
                <a:latin typeface="+mn-lt"/>
                <a:ea typeface="+mn-ea"/>
                <a:cs typeface="+mn-ea"/>
              </a:rPr>
              <a:t>和值为</a:t>
            </a:r>
            <a:r>
              <a:rPr kumimoji="0" lang="zh-CN" altLang="zh-CN" sz="3200" b="0" i="0" u="none" strike="noStrike" kern="0" cap="none" spc="0" normalizeH="0" baseline="0" noProof="1" dirty="0">
                <a:solidFill>
                  <a:schemeClr val="tx1"/>
                </a:solidFill>
                <a:latin typeface="+mn-lt"/>
                <a:ea typeface="+mn-ea"/>
                <a:cs typeface="+mn-ea"/>
              </a:rPr>
              <a:t>0</a:t>
            </a:r>
            <a:r>
              <a:rPr kumimoji="0" lang="zh-CN" altLang="en-US" sz="3200" b="0" i="0" u="none" strike="noStrike" kern="0" cap="none" spc="0" normalizeH="0" baseline="0" noProof="1" dirty="0">
                <a:solidFill>
                  <a:schemeClr val="tx1"/>
                </a:solidFill>
                <a:latin typeface="+mn-lt"/>
                <a:ea typeface="+mn-ea"/>
                <a:cs typeface="+mn-ea"/>
              </a:rPr>
              <a:t>、</a:t>
            </a:r>
            <a:r>
              <a:rPr kumimoji="0" lang="zh-CN" altLang="zh-CN" sz="3200" b="0" i="0" u="none" strike="noStrike" kern="0" cap="none" spc="0" normalizeH="0" baseline="0" noProof="1" dirty="0">
                <a:solidFill>
                  <a:schemeClr val="tx1"/>
                </a:solidFill>
                <a:latin typeface="+mn-lt"/>
                <a:ea typeface="+mn-ea"/>
                <a:cs typeface="+mn-ea"/>
              </a:rPr>
              <a:t>27</a:t>
            </a:r>
            <a:r>
              <a:rPr kumimoji="0" lang="zh-CN" altLang="en-US" sz="3200" b="0" i="0" u="none" strike="noStrike" kern="0" cap="none" spc="0" normalizeH="0" baseline="0" noProof="1" dirty="0">
                <a:solidFill>
                  <a:schemeClr val="tx1"/>
                </a:solidFill>
                <a:latin typeface="+mn-lt"/>
                <a:ea typeface="+mn-ea"/>
                <a:cs typeface="+mn-ea"/>
              </a:rPr>
              <a:t>即单选</a:t>
            </a:r>
            <a:r>
              <a:rPr kumimoji="0" lang="zh-CN" altLang="zh-CN" sz="3200" b="0" i="0" u="none" strike="noStrike" kern="0" cap="none" spc="0" normalizeH="0" baseline="0" noProof="1" dirty="0">
                <a:solidFill>
                  <a:schemeClr val="tx1"/>
                </a:solidFill>
                <a:latin typeface="+mn-lt"/>
                <a:ea typeface="+mn-ea"/>
                <a:cs typeface="+mn-ea"/>
              </a:rPr>
              <a:t>000</a:t>
            </a:r>
            <a:r>
              <a:rPr kumimoji="0" lang="zh-CN" altLang="en-US" sz="3200" b="0" i="0" u="none" strike="noStrike" kern="0" cap="none" spc="0" normalizeH="0" baseline="0" noProof="1" dirty="0">
                <a:solidFill>
                  <a:schemeClr val="tx1"/>
                </a:solidFill>
                <a:latin typeface="+mn-lt"/>
                <a:ea typeface="+mn-ea"/>
                <a:cs typeface="+mn-ea"/>
              </a:rPr>
              <a:t>、</a:t>
            </a:r>
            <a:r>
              <a:rPr kumimoji="0" lang="zh-CN" altLang="zh-CN" sz="3200" b="0" i="0" u="none" strike="noStrike" kern="0" cap="none" spc="0" normalizeH="0" baseline="0" noProof="1" dirty="0">
                <a:solidFill>
                  <a:schemeClr val="tx1"/>
                </a:solidFill>
                <a:latin typeface="+mn-lt"/>
                <a:ea typeface="+mn-ea"/>
                <a:cs typeface="+mn-ea"/>
              </a:rPr>
              <a:t>999</a:t>
            </a:r>
            <a:endParaRPr kumimoji="0" lang="zh-CN" altLang="zh-CN" sz="3200" b="0" i="0" u="none" strike="noStrike" kern="0" cap="none" spc="0" normalizeH="0" baseline="0" noProof="1" dirty="0">
              <a:solidFill>
                <a:schemeClr val="tx1"/>
              </a:solidFill>
              <a:latin typeface="+mn-lt"/>
              <a:ea typeface="+mn-ea"/>
              <a:cs typeface="+mn-ea"/>
            </a:endParaRPr>
          </a:p>
          <a:p>
            <a:pPr marL="457200" marR="0" lvl="1" indent="0" algn="l" defTabSz="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None/>
            </a:pPr>
            <a:endParaRPr kumimoji="0" lang="zh-CN" altLang="zh-CN" sz="3200" b="0" i="0" u="none" strike="noStrike" kern="0" cap="none" spc="0" normalizeH="0" baseline="0" noProof="1" dirty="0">
              <a:solidFill>
                <a:schemeClr val="tx1"/>
              </a:solidFill>
              <a:latin typeface="+mn-lt"/>
              <a:ea typeface="+mn-ea"/>
              <a:cs typeface="+mn-ea"/>
            </a:endParaRPr>
          </a:p>
          <a:p>
            <a:pPr marL="342900" marR="0" indent="-342900" algn="l" defTabSz="0" rtl="0" eaLnBrk="1" fontAlgn="base" latinLnBrk="0" hangingPunct="1">
              <a:lnSpc>
                <a:spcPct val="90000"/>
              </a:lnSpc>
              <a:spcBef>
                <a:spcPct val="20000"/>
              </a:spcBef>
              <a:spcAft>
                <a:spcPct val="0"/>
              </a:spcAft>
              <a:buClr>
                <a:schemeClr val="folHlink"/>
              </a:buClr>
              <a:buSzTx/>
              <a:buFont typeface="Wingdings" panose="05000000000000000000" pitchFamily="2" charset="2"/>
              <a:buChar char="u"/>
            </a:pPr>
            <a:r>
              <a:rPr kumimoji="0" lang="zh-CN" altLang="en-US" sz="3200" b="0" i="0" u="none" strike="noStrike" kern="0" cap="none" spc="0" normalizeH="0" baseline="0" noProof="1" dirty="0">
                <a:solidFill>
                  <a:srgbClr val="026974"/>
                </a:solidFill>
                <a:latin typeface="+mn-lt"/>
                <a:ea typeface="+mn-ea"/>
                <a:cs typeface="+mn-cs"/>
              </a:rPr>
              <a:t>单选、组选 </a:t>
            </a:r>
            <a:endParaRPr kumimoji="0" lang="zh-CN" altLang="en-US" sz="3200" b="0" i="0" u="none" strike="noStrike" kern="0" cap="none" spc="0" normalizeH="0" baseline="0" noProof="1" dirty="0">
              <a:solidFill>
                <a:srgbClr val="026974"/>
              </a:solidFill>
              <a:latin typeface="+mn-lt"/>
              <a:ea typeface="+mn-ea"/>
              <a:cs typeface="+mn-cs"/>
            </a:endParaRPr>
          </a:p>
          <a:p>
            <a:pPr marL="0" marR="0" indent="0" algn="l" defTabSz="0" rtl="0" eaLnBrk="1" fontAlgn="base" latinLnBrk="0" hangingPunct="1">
              <a:lnSpc>
                <a:spcPct val="90000"/>
              </a:lnSpc>
              <a:spcBef>
                <a:spcPct val="20000"/>
              </a:spcBef>
              <a:spcAft>
                <a:spcPct val="0"/>
              </a:spcAft>
              <a:buClr>
                <a:schemeClr val="folHlink"/>
              </a:buClr>
              <a:buSzTx/>
              <a:buFont typeface="Wingdings" panose="05000000000000000000" pitchFamily="2" charset="2"/>
              <a:buNone/>
            </a:pPr>
            <a:endParaRPr kumimoji="0" lang="zh-CN" altLang="en-US" sz="3200" b="0" i="0" u="none" strike="noStrike" kern="0" cap="none" spc="0" normalizeH="0" baseline="0" noProof="1" dirty="0">
              <a:solidFill>
                <a:srgbClr val="026974"/>
              </a:solidFill>
              <a:latin typeface="+mn-lt"/>
              <a:ea typeface="+mn-ea"/>
              <a:cs typeface="+mn-cs"/>
            </a:endParaRPr>
          </a:p>
          <a:p>
            <a:pPr marL="342900" marR="0" indent="-342900" algn="l" defTabSz="0" rtl="0" eaLnBrk="1" fontAlgn="base" latinLnBrk="0" hangingPunct="1">
              <a:lnSpc>
                <a:spcPct val="90000"/>
              </a:lnSpc>
              <a:spcBef>
                <a:spcPct val="20000"/>
              </a:spcBef>
              <a:spcAft>
                <a:spcPct val="0"/>
              </a:spcAft>
              <a:buClr>
                <a:schemeClr val="folHlink"/>
              </a:buClr>
              <a:buSzTx/>
              <a:buFont typeface="Wingdings" panose="05000000000000000000" pitchFamily="2" charset="2"/>
              <a:buChar char="u"/>
            </a:pPr>
            <a:r>
              <a:rPr kumimoji="0" lang="zh-CN" altLang="en-US" sz="3200" b="0" i="0" u="none" strike="noStrike" kern="0" cap="none" spc="0" normalizeH="0" baseline="0" noProof="1" dirty="0">
                <a:solidFill>
                  <a:srgbClr val="026974"/>
                </a:solidFill>
                <a:latin typeface="+mn-lt"/>
                <a:ea typeface="+mn-ea"/>
                <a:cs typeface="+mn-cs"/>
              </a:rPr>
              <a:t>将某和值的全部号码进行投注 </a:t>
            </a:r>
            <a:endParaRPr kumimoji="0" lang="zh-CN" altLang="en-US" sz="3200" b="0" i="0" u="none" strike="noStrike" kern="0" cap="none" spc="0" normalizeH="0" baseline="0" noProof="1" dirty="0">
              <a:solidFill>
                <a:srgbClr val="026974"/>
              </a:solidFill>
              <a:latin typeface="+mn-lt"/>
              <a:ea typeface="+mn-ea"/>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2"/>
          <p:cNvSpPr txBox="1"/>
          <p:nvPr/>
        </p:nvSpPr>
        <p:spPr>
          <a:xfrm>
            <a:off x="457200" y="1981200"/>
            <a:ext cx="7696200" cy="3584575"/>
          </a:xfrm>
          <a:prstGeom prst="rect">
            <a:avLst/>
          </a:prstGeom>
          <a:noFill/>
          <a:ln w="9525">
            <a:noFill/>
          </a:ln>
        </p:spPr>
        <p:txBody>
          <a:bodyPr anchor="t" anchorCtr="0">
            <a:sp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发行原则：公平 公正 公开</a:t>
            </a: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endParaRPr lang="zh-CN" altLang="zh-CN"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发行宗旨：扶老 助残 救孤 济困</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sym typeface="+mn-ea"/>
              </a:rPr>
              <a:t>大部分彩票按销售额</a:t>
            </a:r>
            <a:r>
              <a:rPr lang="zh-CN" altLang="zh-CN" sz="3200" noProof="1" dirty="0">
                <a:latin typeface="Arial" panose="020B0604020202020204" pitchFamily="34" charset="0"/>
                <a:ea typeface="宋体" panose="02010600030101010101" pitchFamily="2" charset="-122"/>
                <a:cs typeface="+mn-cs"/>
                <a:sym typeface="+mn-ea"/>
              </a:rPr>
              <a:t>35%</a:t>
            </a:r>
            <a:r>
              <a:rPr lang="zh-CN" altLang="en-US" sz="3200" noProof="1" dirty="0">
                <a:latin typeface="Arial" panose="020B0604020202020204" pitchFamily="34" charset="0"/>
                <a:ea typeface="宋体" panose="02010600030101010101" pitchFamily="2" charset="-122"/>
                <a:cs typeface="+mn-cs"/>
                <a:sym typeface="+mn-ea"/>
              </a:rPr>
              <a:t>筹集公益金，</a:t>
            </a:r>
            <a:r>
              <a:rPr lang="zh-CN" altLang="zh-CN" sz="3200" noProof="1" dirty="0">
                <a:latin typeface="Arial" panose="020B0604020202020204" pitchFamily="34" charset="0"/>
                <a:ea typeface="宋体" panose="02010600030101010101" pitchFamily="2" charset="-122"/>
                <a:cs typeface="+mn-cs"/>
                <a:sym typeface="+mn-ea"/>
              </a:rPr>
              <a:t>50%</a:t>
            </a:r>
            <a:r>
              <a:rPr lang="zh-CN" altLang="en-US" sz="3200" noProof="1" dirty="0">
                <a:latin typeface="Arial" panose="020B0604020202020204" pitchFamily="34" charset="0"/>
                <a:ea typeface="宋体" panose="02010600030101010101" pitchFamily="2" charset="-122"/>
                <a:cs typeface="+mn-cs"/>
                <a:sym typeface="+mn-ea"/>
              </a:rPr>
              <a:t>作奖金返还，</a:t>
            </a:r>
            <a:r>
              <a:rPr lang="zh-CN" altLang="zh-CN" sz="3200" noProof="1" dirty="0">
                <a:latin typeface="Arial" panose="020B0604020202020204" pitchFamily="34" charset="0"/>
                <a:ea typeface="宋体" panose="02010600030101010101" pitchFamily="2" charset="-122"/>
                <a:cs typeface="+mn-cs"/>
                <a:sym typeface="+mn-ea"/>
              </a:rPr>
              <a:t>15%</a:t>
            </a:r>
            <a:r>
              <a:rPr lang="zh-CN" altLang="en-US" sz="3200" noProof="1" dirty="0">
                <a:latin typeface="Arial" panose="020B0604020202020204" pitchFamily="34" charset="0"/>
                <a:ea typeface="宋体" panose="02010600030101010101" pitchFamily="2" charset="-122"/>
                <a:cs typeface="+mn-cs"/>
                <a:sym typeface="+mn-ea"/>
              </a:rPr>
              <a:t>作各级彩票中心及投注站的发行费用。</a:t>
            </a:r>
            <a:endParaRPr lang="zh-CN" altLang="en-US" sz="3200" noProof="1" dirty="0">
              <a:latin typeface="Arial" panose="020B0604020202020204" pitchFamily="34" charset="0"/>
              <a:ea typeface="宋体" panose="02010600030101010101" pitchFamily="2" charset="-122"/>
            </a:endParaRPr>
          </a:p>
        </p:txBody>
      </p:sp>
      <p:sp>
        <p:nvSpPr>
          <p:cNvPr id="11266" name="Rectangle 3"/>
          <p:cNvSpPr>
            <a:spLocks noGrp="1" noRot="1"/>
          </p:cNvSpPr>
          <p:nvPr>
            <p:ph type="title"/>
          </p:nvPr>
        </p:nvSpPr>
        <p:spPr>
          <a:xfrm>
            <a:off x="304800" y="457200"/>
            <a:ext cx="8229600" cy="1143000"/>
          </a:xfrm>
        </p:spPr>
        <p:txBody>
          <a:bodyPr vert="horz" wrap="square" lIns="91440" tIns="45720" rIns="91440" bIns="45720" anchor="ctr" anchorCtr="0"/>
          <a:p>
            <a:pPr eaLnBrk="1" hangingPunct="1"/>
            <a:r>
              <a:rPr lang="zh-CN" altLang="en-US" dirty="0"/>
              <a:t>福彩公益</a:t>
            </a:r>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4" name="内容占位符 38913"/>
          <p:cNvGraphicFramePr/>
          <p:nvPr>
            <p:ph/>
          </p:nvPr>
        </p:nvGraphicFramePr>
        <p:xfrm>
          <a:off x="827088" y="228600"/>
          <a:ext cx="7058025" cy="6267450"/>
        </p:xfrm>
        <a:graphic>
          <a:graphicData uri="http://schemas.openxmlformats.org/drawingml/2006/table">
            <a:tbl>
              <a:tblPr/>
              <a:tblGrid>
                <a:gridCol w="1308100"/>
                <a:gridCol w="1306513"/>
                <a:gridCol w="1697037"/>
                <a:gridCol w="1047750"/>
                <a:gridCol w="1698625"/>
              </a:tblGrid>
              <a:tr h="579438">
                <a:tc gridSpan="5">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3200"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rPr>
                        <a:t>和值包号投注表</a:t>
                      </a:r>
                      <a:r>
                        <a:rPr lang="zh-CN" altLang="zh-CN" sz="3200"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rPr>
                        <a:t>(1)</a:t>
                      </a:r>
                      <a:endParaRPr lang="zh-CN" altLang="zh-CN" sz="3200" b="1"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endParaRPr>
                    </a:p>
                  </a:txBody>
                  <a:tcPr marL="92075" marR="92075" marT="46038" marB="46038" anchor="b">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r>
              <a:tr h="379412">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和值</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组选和值包号</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单选和值包号</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4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注数</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投注金额</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元</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注数</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投注金额</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元</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07</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90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09</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69</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138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8" name="内容占位符 39937"/>
          <p:cNvGraphicFramePr/>
          <p:nvPr>
            <p:ph/>
          </p:nvPr>
        </p:nvGraphicFramePr>
        <p:xfrm>
          <a:off x="827088" y="228600"/>
          <a:ext cx="7416800" cy="6267450"/>
        </p:xfrm>
        <a:graphic>
          <a:graphicData uri="http://schemas.openxmlformats.org/drawingml/2006/table">
            <a:tbl>
              <a:tblPr/>
              <a:tblGrid>
                <a:gridCol w="1019175"/>
                <a:gridCol w="1019175"/>
                <a:gridCol w="2181225"/>
                <a:gridCol w="1019175"/>
                <a:gridCol w="2178050"/>
              </a:tblGrid>
              <a:tr h="579438">
                <a:tc gridSpan="5">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3200"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rPr>
                        <a:t>和值包号投注表</a:t>
                      </a:r>
                      <a:r>
                        <a:rPr lang="zh-CN" altLang="zh-CN" sz="3200"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rPr>
                        <a:t>(2)</a:t>
                      </a:r>
                      <a:endParaRPr lang="zh-CN" altLang="zh-CN" sz="1200" b="1" dirty="0">
                        <a:solidFill>
                          <a:srgbClr val="000000"/>
                        </a:solidFill>
                        <a:latin typeface="Times New Roman" panose="02020603050405020304" pitchFamily="18" charset="0"/>
                        <a:ea typeface="仿宋_GB2312" panose="02010609030101010101" pitchFamily="49" charset="-122"/>
                        <a:sym typeface="Verdana" panose="020B0604030504040204" pitchFamily="34" charset="0"/>
                      </a:endParaRPr>
                    </a:p>
                  </a:txBody>
                  <a:tcPr marL="92075" marR="92075" marT="46038" marB="46038"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r>
              <a:tr h="379412">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和值</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组选和值包号</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单选和值包号</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94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注数</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投注金额</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元</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注数</a:t>
                      </a:r>
                      <a:endPar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投注金额</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r>
                        <a:rPr lang="zh-CN" altLang="en-US"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元</a:t>
                      </a: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21</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19</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45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90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55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110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17</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126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28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69</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138</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73</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146</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9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14</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30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75</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0" eaLnBrk="0" hangingPunct="0">
                        <a:buNone/>
                      </a:pPr>
                      <a:r>
                        <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rPr>
                        <a:t>150</a:t>
                      </a:r>
                      <a:endParaRPr lang="zh-CN" altLang="zh-CN" sz="1400" b="1" dirty="0">
                        <a:solidFill>
                          <a:srgbClr val="000000"/>
                        </a:solidFill>
                        <a:latin typeface="宋体" panose="02010600030101010101" pitchFamily="2" charset="-122"/>
                        <a:ea typeface="微软雅黑" panose="020B0503020204020204" pitchFamily="34" charset="-122"/>
                        <a:sym typeface="Verdana" panose="020B0604030504040204" pitchFamily="34" charset="0"/>
                      </a:endParaRPr>
                    </a:p>
                  </a:txBody>
                  <a:tcPr marL="92075" marR="92075" marT="46038" marB="46038" anchor="b">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p:txBody>
          <a:bodyPr vert="horz" wrap="square" lIns="91440" tIns="45720" rIns="91440" bIns="45720" anchor="ctr" anchorCtr="0"/>
          <a:p>
            <a:pPr eaLnBrk="1" hangingPunct="1"/>
            <a:r>
              <a:rPr lang="zh-CN" altLang="en-US" dirty="0"/>
              <a:t>和值包号法</a:t>
            </a:r>
            <a:r>
              <a:rPr lang="zh-CN" altLang="zh-CN" dirty="0"/>
              <a:t>(2)</a:t>
            </a:r>
            <a:endParaRPr lang="zh-CN" altLang="zh-CN" dirty="0"/>
          </a:p>
        </p:txBody>
      </p:sp>
      <p:sp>
        <p:nvSpPr>
          <p:cNvPr id="44034" name="Rectangle 3"/>
          <p:cNvSpPr>
            <a:spLocks noGrp="1"/>
          </p:cNvSpPr>
          <p:nvPr>
            <p:ph idx="1"/>
          </p:nvPr>
        </p:nvSpPr>
        <p:spPr/>
        <p:txBody>
          <a:bodyPr vert="horz" wrap="square" lIns="91440" tIns="45720" rIns="91440" bIns="45720" anchor="t" anchorCtr="0"/>
          <a:p>
            <a:pPr marL="342900" marR="0" indent="-3429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dirty="0">
                <a:solidFill>
                  <a:srgbClr val="026974"/>
                </a:solidFill>
                <a:latin typeface="+mn-lt"/>
                <a:ea typeface="+mn-ea"/>
                <a:cs typeface="+mn-cs"/>
              </a:rPr>
              <a:t>组选包一个点数最多投注额为</a:t>
            </a:r>
            <a:r>
              <a:rPr kumimoji="0" lang="zh-CN" altLang="zh-CN" sz="2400" b="0" i="0" u="none" strike="noStrike" kern="0" cap="none" spc="0" normalizeH="0" baseline="0" noProof="1" dirty="0">
                <a:solidFill>
                  <a:srgbClr val="026974"/>
                </a:solidFill>
                <a:latin typeface="+mn-lt"/>
                <a:ea typeface="+mn-ea"/>
                <a:cs typeface="+mn-cs"/>
              </a:rPr>
              <a:t>30</a:t>
            </a:r>
            <a:r>
              <a:rPr kumimoji="0" lang="zh-CN" altLang="en-US" sz="2400" b="0" i="0" u="none" strike="noStrike" kern="0" cap="none" spc="0" normalizeH="0" baseline="0" noProof="1" dirty="0">
                <a:solidFill>
                  <a:srgbClr val="026974"/>
                </a:solidFill>
                <a:latin typeface="+mn-lt"/>
                <a:ea typeface="+mn-ea"/>
                <a:cs typeface="+mn-cs"/>
              </a:rPr>
              <a:t>元</a:t>
            </a:r>
            <a:endParaRPr kumimoji="0" lang="zh-CN" altLang="en-US" sz="2400" b="0" i="0" u="none" strike="noStrike" kern="0" cap="none" spc="0" normalizeH="0" baseline="0" noProof="1" dirty="0">
              <a:solidFill>
                <a:srgbClr val="026974"/>
              </a:solidFill>
              <a:latin typeface="+mn-lt"/>
              <a:ea typeface="+mn-ea"/>
              <a:cs typeface="+mn-cs"/>
            </a:endParaRPr>
          </a:p>
          <a:p>
            <a:pPr marL="742950" marR="0" lvl="1" indent="-285750" algn="l" defTabSz="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pPr>
            <a:r>
              <a:rPr kumimoji="0" lang="zh-CN" altLang="en-US" sz="2200" b="0" i="0" u="none" strike="noStrike" kern="0" cap="none" spc="0" normalizeH="0" baseline="0" noProof="1" dirty="0">
                <a:solidFill>
                  <a:schemeClr val="tx1"/>
                </a:solidFill>
                <a:latin typeface="+mn-lt"/>
                <a:ea typeface="+mn-ea"/>
                <a:cs typeface="+mn-ea"/>
              </a:rPr>
              <a:t>中奖最少</a:t>
            </a:r>
            <a:r>
              <a:rPr kumimoji="0" lang="zh-CN" altLang="zh-CN" sz="2200" b="0" i="0" u="none" strike="noStrike" kern="0" cap="none" spc="0" normalizeH="0" baseline="0" noProof="1" dirty="0">
                <a:solidFill>
                  <a:schemeClr val="tx1"/>
                </a:solidFill>
                <a:latin typeface="+mn-lt"/>
                <a:ea typeface="+mn-ea"/>
                <a:cs typeface="+mn-ea"/>
              </a:rPr>
              <a:t>160</a:t>
            </a:r>
            <a:r>
              <a:rPr kumimoji="0" lang="zh-CN" altLang="en-US" sz="2200" b="0" i="0" u="none" strike="noStrike" kern="0" cap="none" spc="0" normalizeH="0" baseline="0" noProof="1" dirty="0">
                <a:solidFill>
                  <a:schemeClr val="tx1"/>
                </a:solidFill>
                <a:latin typeface="+mn-lt"/>
                <a:ea typeface="+mn-ea"/>
                <a:cs typeface="+mn-ea"/>
              </a:rPr>
              <a:t>元</a:t>
            </a:r>
            <a:endParaRPr kumimoji="0" lang="zh-CN" altLang="en-US" sz="2200" b="0" i="0" u="none" strike="noStrike" kern="0" cap="none" spc="0" normalizeH="0" baseline="0" noProof="1" dirty="0">
              <a:solidFill>
                <a:schemeClr val="bg1"/>
              </a:solidFill>
              <a:latin typeface="+mn-lt"/>
              <a:ea typeface="+mn-ea"/>
              <a:cs typeface="+mn-ea"/>
            </a:endParaRPr>
          </a:p>
          <a:p>
            <a:pPr marL="742950" marR="0" lvl="1" indent="-285750" algn="l" defTabSz="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pPr>
            <a:r>
              <a:rPr kumimoji="0" lang="zh-CN" altLang="en-US" sz="2200" b="0" i="0" u="none" strike="noStrike" kern="0" cap="none" spc="0" normalizeH="0" baseline="0" noProof="1" dirty="0">
                <a:solidFill>
                  <a:schemeClr val="tx1"/>
                </a:solidFill>
                <a:latin typeface="+mn-lt"/>
                <a:ea typeface="+mn-ea"/>
                <a:cs typeface="+mn-ea"/>
              </a:rPr>
              <a:t>中奖最多</a:t>
            </a:r>
            <a:r>
              <a:rPr kumimoji="0" lang="zh-CN" altLang="zh-CN" sz="2200" b="0" i="0" u="none" strike="noStrike" kern="0" cap="none" spc="0" normalizeH="0" baseline="0" noProof="1" dirty="0">
                <a:solidFill>
                  <a:schemeClr val="tx1"/>
                </a:solidFill>
                <a:latin typeface="+mn-lt"/>
                <a:ea typeface="+mn-ea"/>
                <a:cs typeface="+mn-ea"/>
              </a:rPr>
              <a:t>10</a:t>
            </a:r>
            <a:r>
              <a:rPr kumimoji="0" lang="en-US" altLang="zh-CN" sz="2200" b="0" i="0" u="none" strike="noStrike" kern="0" cap="none" spc="0" normalizeH="0" baseline="0" noProof="1" dirty="0">
                <a:solidFill>
                  <a:schemeClr val="tx1"/>
                </a:solidFill>
                <a:latin typeface="+mn-lt"/>
                <a:ea typeface="+mn-ea"/>
                <a:cs typeface="+mn-ea"/>
              </a:rPr>
              <a:t>4</a:t>
            </a:r>
            <a:r>
              <a:rPr kumimoji="0" lang="zh-CN" altLang="zh-CN" sz="2200" b="0" i="0" u="none" strike="noStrike" kern="0" cap="none" spc="0" normalizeH="0" baseline="0" noProof="1" dirty="0">
                <a:solidFill>
                  <a:schemeClr val="tx1"/>
                </a:solidFill>
                <a:latin typeface="+mn-lt"/>
                <a:ea typeface="+mn-ea"/>
                <a:cs typeface="+mn-ea"/>
              </a:rPr>
              <a:t>0</a:t>
            </a:r>
            <a:r>
              <a:rPr kumimoji="0" lang="zh-CN" altLang="en-US" sz="2200" b="0" i="0" u="none" strike="noStrike" kern="0" cap="none" spc="0" normalizeH="0" baseline="0" noProof="1" dirty="0">
                <a:solidFill>
                  <a:schemeClr val="tx1"/>
                </a:solidFill>
                <a:latin typeface="+mn-lt"/>
                <a:ea typeface="+mn-ea"/>
                <a:cs typeface="+mn-ea"/>
              </a:rPr>
              <a:t>元</a:t>
            </a:r>
            <a:endParaRPr kumimoji="0" lang="en-US" altLang="zh-CN" sz="2200" b="0" i="0" u="none" strike="noStrike" kern="0" cap="none" spc="0" normalizeH="0" baseline="0" noProof="1" dirty="0">
              <a:solidFill>
                <a:schemeClr val="tx1"/>
              </a:solidFill>
              <a:latin typeface="+mn-lt"/>
              <a:ea typeface="+mn-ea"/>
              <a:cs typeface="+mn-ea"/>
            </a:endParaRPr>
          </a:p>
          <a:p>
            <a:pPr marL="457200" marR="0" lvl="1" indent="0" algn="l" defTabSz="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en-US" sz="2200" b="0" i="0" u="none" strike="noStrike" kern="0" cap="none" spc="0" normalizeH="0" baseline="0" noProof="1" dirty="0">
              <a:solidFill>
                <a:schemeClr val="tx1"/>
              </a:solidFill>
              <a:latin typeface="+mn-lt"/>
              <a:ea typeface="+mn-ea"/>
              <a:cs typeface="+mn-ea"/>
            </a:endParaRPr>
          </a:p>
          <a:p>
            <a:pPr marL="342900" marR="0" indent="-3429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dirty="0">
                <a:solidFill>
                  <a:srgbClr val="026974"/>
                </a:solidFill>
                <a:latin typeface="+mn-lt"/>
                <a:ea typeface="+mn-ea"/>
                <a:cs typeface="+mn-cs"/>
              </a:rPr>
              <a:t>单选包一个点数最多投注额为</a:t>
            </a:r>
            <a:r>
              <a:rPr kumimoji="0" lang="zh-CN" altLang="zh-CN" sz="2400" b="0" i="0" u="none" strike="noStrike" kern="0" cap="none" spc="0" normalizeH="0" baseline="0" noProof="1" dirty="0">
                <a:solidFill>
                  <a:srgbClr val="026974"/>
                </a:solidFill>
                <a:latin typeface="+mn-lt"/>
                <a:ea typeface="+mn-ea"/>
                <a:cs typeface="+mn-cs"/>
              </a:rPr>
              <a:t>150</a:t>
            </a:r>
            <a:r>
              <a:rPr kumimoji="0" lang="zh-CN" altLang="en-US" sz="2400" b="0" i="0" u="none" strike="noStrike" kern="0" cap="none" spc="0" normalizeH="0" baseline="0" noProof="1" dirty="0">
                <a:solidFill>
                  <a:srgbClr val="026974"/>
                </a:solidFill>
                <a:latin typeface="+mn-lt"/>
                <a:ea typeface="+mn-ea"/>
                <a:cs typeface="+mn-cs"/>
              </a:rPr>
              <a:t>元</a:t>
            </a:r>
            <a:endParaRPr kumimoji="0" lang="zh-CN" altLang="en-US" sz="2400" b="0" i="0" u="none" strike="noStrike" kern="0" cap="none" spc="0" normalizeH="0" baseline="0" noProof="1" dirty="0">
              <a:solidFill>
                <a:srgbClr val="026974"/>
              </a:solidFill>
              <a:latin typeface="+mn-lt"/>
              <a:ea typeface="+mn-ea"/>
              <a:cs typeface="+mn-cs"/>
            </a:endParaRPr>
          </a:p>
          <a:p>
            <a:pPr marL="742950" marR="0" lvl="1" indent="-285750" algn="l" defTabSz="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pPr>
            <a:r>
              <a:rPr kumimoji="0" lang="zh-CN" altLang="en-US" sz="2200" b="0" i="0" u="none" strike="noStrike" kern="0" cap="none" spc="0" normalizeH="0" baseline="0" noProof="1" dirty="0">
                <a:solidFill>
                  <a:schemeClr val="tx1"/>
                </a:solidFill>
                <a:latin typeface="+mn-lt"/>
                <a:ea typeface="+mn-ea"/>
                <a:cs typeface="+mn-ea"/>
              </a:rPr>
              <a:t>中奖</a:t>
            </a:r>
            <a:r>
              <a:rPr kumimoji="0" lang="zh-CN" altLang="zh-CN" sz="2200" b="0" i="0" u="none" strike="noStrike" kern="0" cap="none" spc="0" normalizeH="0" baseline="0" noProof="1" dirty="0">
                <a:solidFill>
                  <a:schemeClr val="tx1"/>
                </a:solidFill>
                <a:latin typeface="+mn-lt"/>
                <a:ea typeface="+mn-ea"/>
                <a:cs typeface="+mn-ea"/>
              </a:rPr>
              <a:t>10</a:t>
            </a:r>
            <a:r>
              <a:rPr kumimoji="0" lang="en-US" altLang="zh-CN" sz="2200" b="0" i="0" u="none" strike="noStrike" kern="0" cap="none" spc="0" normalizeH="0" baseline="0" noProof="1" dirty="0">
                <a:solidFill>
                  <a:schemeClr val="tx1"/>
                </a:solidFill>
                <a:latin typeface="+mn-lt"/>
                <a:ea typeface="+mn-ea"/>
                <a:cs typeface="+mn-ea"/>
              </a:rPr>
              <a:t>4</a:t>
            </a:r>
            <a:r>
              <a:rPr kumimoji="0" lang="zh-CN" altLang="zh-CN" sz="2200" b="0" i="0" u="none" strike="noStrike" kern="0" cap="none" spc="0" normalizeH="0" baseline="0" noProof="1" dirty="0">
                <a:solidFill>
                  <a:schemeClr val="tx1"/>
                </a:solidFill>
                <a:latin typeface="+mn-lt"/>
                <a:ea typeface="+mn-ea"/>
                <a:cs typeface="+mn-ea"/>
              </a:rPr>
              <a:t>0</a:t>
            </a:r>
            <a:r>
              <a:rPr kumimoji="0" lang="zh-CN" altLang="en-US" sz="2200" b="0" i="0" u="none" strike="noStrike" kern="0" cap="none" spc="0" normalizeH="0" baseline="0" noProof="1" dirty="0">
                <a:solidFill>
                  <a:schemeClr val="tx1"/>
                </a:solidFill>
                <a:latin typeface="+mn-lt"/>
                <a:ea typeface="+mn-ea"/>
                <a:cs typeface="+mn-ea"/>
              </a:rPr>
              <a:t>元</a:t>
            </a:r>
            <a:endParaRPr kumimoji="0" lang="zh-CN" altLang="en-US" sz="2200" b="0" i="0" u="none" strike="noStrike" kern="0" cap="none" spc="0" normalizeH="0" baseline="0" noProof="1" dirty="0">
              <a:solidFill>
                <a:schemeClr val="tx1"/>
              </a:solidFill>
              <a:latin typeface="+mn-lt"/>
              <a:ea typeface="+mn-ea"/>
              <a:cs typeface="+mn-ea"/>
            </a:endParaRPr>
          </a:p>
          <a:p>
            <a:pPr marL="342900" marR="0" indent="-3429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endParaRPr kumimoji="0" lang="zh-CN" altLang="zh-CN" sz="2400" b="0" i="0" u="none" strike="noStrike" kern="0" cap="none" spc="0" normalizeH="0" baseline="0" noProof="1" dirty="0">
              <a:solidFill>
                <a:srgbClr val="026974"/>
              </a:solidFill>
              <a:latin typeface="+mn-lt"/>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a:spLocks noGrp="1"/>
          </p:cNvSpPr>
          <p:nvPr>
            <p:ph type="title"/>
          </p:nvPr>
        </p:nvSpPr>
        <p:spPr/>
        <p:txBody>
          <a:bodyPr vert="horz" wrap="square" lIns="91440" tIns="45720" rIns="91440" bIns="45720" anchor="ctr" anchorCtr="0"/>
          <a:p>
            <a:pPr eaLnBrk="1" hangingPunct="1"/>
            <a:r>
              <a:rPr lang="zh-CN" altLang="en-US" dirty="0"/>
              <a:t>四、包位投注（小包号）</a:t>
            </a:r>
            <a:endParaRPr lang="zh-CN" altLang="en-US" dirty="0"/>
          </a:p>
        </p:txBody>
      </p:sp>
      <p:sp>
        <p:nvSpPr>
          <p:cNvPr id="45058" name="Text Box 3"/>
          <p:cNvSpPr txBox="1"/>
          <p:nvPr/>
        </p:nvSpPr>
        <p:spPr>
          <a:xfrm>
            <a:off x="381000" y="1524000"/>
            <a:ext cx="8001000" cy="5800725"/>
          </a:xfrm>
          <a:prstGeom prst="rect">
            <a:avLst/>
          </a:prstGeom>
          <a:noFill/>
          <a:ln w="9525">
            <a:noFill/>
          </a:ln>
        </p:spPr>
        <p:txBody>
          <a:bodyPr anchor="t" anchorCtr="0">
            <a:sp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包位投注（小包号）：即投注时，能对百、十和个位进行任意若干个号码选择。包位分为</a:t>
            </a:r>
            <a:r>
              <a:rPr lang="zh-CN" altLang="en-US" sz="3200" noProof="1" dirty="0">
                <a:solidFill>
                  <a:srgbClr val="FF0000"/>
                </a:solidFill>
                <a:latin typeface="Arial" panose="020B0604020202020204" pitchFamily="34" charset="0"/>
                <a:ea typeface="宋体" panose="02010600030101010101" pitchFamily="2" charset="-122"/>
                <a:cs typeface="+mn-cs"/>
              </a:rPr>
              <a:t>单选</a:t>
            </a:r>
            <a:r>
              <a:rPr lang="zh-CN" altLang="en-US" sz="3200" noProof="1" dirty="0">
                <a:latin typeface="Arial" panose="020B0604020202020204" pitchFamily="34" charset="0"/>
                <a:ea typeface="宋体" panose="02010600030101010101" pitchFamily="2" charset="-122"/>
                <a:cs typeface="+mn-cs"/>
              </a:rPr>
              <a:t>和</a:t>
            </a:r>
            <a:r>
              <a:rPr lang="zh-CN" altLang="en-US" sz="3200" noProof="1" dirty="0">
                <a:solidFill>
                  <a:srgbClr val="FF0000"/>
                </a:solidFill>
                <a:latin typeface="Arial" panose="020B0604020202020204" pitchFamily="34" charset="0"/>
                <a:ea typeface="宋体" panose="02010600030101010101" pitchFamily="2" charset="-122"/>
                <a:cs typeface="+mn-cs"/>
              </a:rPr>
              <a:t>组选</a:t>
            </a:r>
            <a:r>
              <a:rPr lang="zh-CN" altLang="en-US" sz="3200" noProof="1" dirty="0">
                <a:latin typeface="Arial" panose="020B0604020202020204" pitchFamily="34" charset="0"/>
                <a:ea typeface="宋体" panose="02010600030101010101" pitchFamily="2" charset="-122"/>
                <a:cs typeface="+mn-cs"/>
              </a:rPr>
              <a:t>。</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例单选包位：</a:t>
            </a: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en-US" altLang="zh-CN" sz="3200" noProof="1" dirty="0">
                <a:latin typeface="Arial" panose="020B0604020202020204" pitchFamily="34" charset="0"/>
                <a:ea typeface="宋体" panose="02010600030101010101" pitchFamily="2" charset="-122"/>
                <a:cs typeface="+mn-cs"/>
              </a:rPr>
              <a:t>       </a:t>
            </a:r>
            <a:r>
              <a:rPr lang="zh-CN" altLang="en-US" sz="3200" noProof="1" dirty="0">
                <a:latin typeface="Arial" panose="020B0604020202020204" pitchFamily="34" charset="0"/>
                <a:ea typeface="宋体" panose="02010600030101010101" pitchFamily="2" charset="-122"/>
                <a:cs typeface="+mn-cs"/>
              </a:rPr>
              <a:t>百位选 </a:t>
            </a:r>
            <a:r>
              <a:rPr lang="zh-CN" altLang="zh-CN" sz="3200" noProof="1" dirty="0">
                <a:latin typeface="Arial" panose="020B0604020202020204" pitchFamily="34" charset="0"/>
                <a:ea typeface="宋体" panose="02010600030101010101" pitchFamily="2" charset="-122"/>
                <a:cs typeface="+mn-cs"/>
              </a:rPr>
              <a:t>[ 1 2 ]</a:t>
            </a:r>
            <a:endParaRPr lang="zh-CN" altLang="zh-CN"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zh-CN" sz="3200" noProof="1" dirty="0">
                <a:latin typeface="Arial" panose="020B0604020202020204" pitchFamily="34" charset="0"/>
                <a:ea typeface="宋体" panose="02010600030101010101" pitchFamily="2" charset="-122"/>
                <a:cs typeface="+mn-cs"/>
              </a:rPr>
              <a:t>	  </a:t>
            </a:r>
            <a:r>
              <a:rPr lang="zh-CN" altLang="en-US" sz="3200" noProof="1" dirty="0">
                <a:latin typeface="Arial" panose="020B0604020202020204" pitchFamily="34" charset="0"/>
                <a:ea typeface="宋体" panose="02010600030101010101" pitchFamily="2" charset="-122"/>
                <a:cs typeface="+mn-cs"/>
              </a:rPr>
              <a:t>十位选 </a:t>
            </a:r>
            <a:r>
              <a:rPr lang="zh-CN" altLang="zh-CN" sz="3200" noProof="1" dirty="0">
                <a:latin typeface="Arial" panose="020B0604020202020204" pitchFamily="34" charset="0"/>
                <a:ea typeface="宋体" panose="02010600030101010101" pitchFamily="2" charset="-122"/>
                <a:cs typeface="+mn-cs"/>
              </a:rPr>
              <a:t>[ 2 ]</a:t>
            </a:r>
            <a:endParaRPr lang="zh-CN" altLang="zh-CN"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zh-CN" sz="3200" noProof="1" dirty="0">
                <a:latin typeface="Arial" panose="020B0604020202020204" pitchFamily="34" charset="0"/>
                <a:ea typeface="宋体" panose="02010600030101010101" pitchFamily="2" charset="-122"/>
                <a:cs typeface="+mn-cs"/>
              </a:rPr>
              <a:t>	  </a:t>
            </a:r>
            <a:r>
              <a:rPr lang="zh-CN" altLang="en-US" sz="3200" noProof="1" dirty="0">
                <a:latin typeface="Arial" panose="020B0604020202020204" pitchFamily="34" charset="0"/>
                <a:ea typeface="宋体" panose="02010600030101010101" pitchFamily="2" charset="-122"/>
                <a:cs typeface="+mn-cs"/>
              </a:rPr>
              <a:t>个位选 </a:t>
            </a:r>
            <a:r>
              <a:rPr lang="zh-CN" altLang="zh-CN" sz="3200" noProof="1" dirty="0">
                <a:latin typeface="Arial" panose="020B0604020202020204" pitchFamily="34" charset="0"/>
                <a:ea typeface="宋体" panose="02010600030101010101" pitchFamily="2" charset="-122"/>
                <a:cs typeface="+mn-cs"/>
              </a:rPr>
              <a:t>[ 2 5 7 ]</a:t>
            </a:r>
            <a:endParaRPr lang="zh-CN" altLang="zh-CN"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zh-CN" sz="3200" noProof="1" dirty="0">
                <a:latin typeface="Arial" panose="020B0604020202020204" pitchFamily="34" charset="0"/>
                <a:ea typeface="宋体" panose="02010600030101010101" pitchFamily="2" charset="-122"/>
                <a:cs typeface="+mn-cs"/>
              </a:rPr>
              <a:t>	</a:t>
            </a:r>
            <a:r>
              <a:rPr lang="zh-CN" altLang="en-US" sz="3200" noProof="1" dirty="0">
                <a:latin typeface="Arial" panose="020B0604020202020204" pitchFamily="34" charset="0"/>
                <a:ea typeface="宋体" panose="02010600030101010101" pitchFamily="2" charset="-122"/>
                <a:cs typeface="+mn-cs"/>
              </a:rPr>
              <a:t>则打印出：</a:t>
            </a:r>
            <a:r>
              <a:rPr lang="zh-CN" altLang="zh-CN" sz="3200" noProof="1" dirty="0">
                <a:latin typeface="Arial" panose="020B0604020202020204" pitchFamily="34" charset="0"/>
                <a:ea typeface="宋体" panose="02010600030101010101" pitchFamily="2" charset="-122"/>
                <a:cs typeface="+mn-cs"/>
              </a:rPr>
              <a:t>122</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125</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127</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222</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225</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227 </a:t>
            </a:r>
            <a:r>
              <a:rPr lang="zh-CN" altLang="en-US" sz="3200" noProof="1" dirty="0">
                <a:latin typeface="Arial" panose="020B0604020202020204" pitchFamily="34" charset="0"/>
                <a:ea typeface="宋体" panose="02010600030101010101" pitchFamily="2" charset="-122"/>
                <a:cs typeface="+mn-cs"/>
              </a:rPr>
              <a:t>六注单选号码</a:t>
            </a: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50000"/>
              </a:spcBef>
              <a:buClr>
                <a:schemeClr val="hlink"/>
              </a:buClr>
              <a:buSzPct val="70000"/>
              <a:buFont typeface="Wingdings" panose="05000000000000000000" pitchFamily="2" charset="2"/>
            </a:pPr>
            <a:endParaRPr lang="zh-CN" altLang="zh-CN" sz="3200" noProof="1" dirty="0">
              <a:latin typeface="Arial" panose="020B0604020202020204" pitchFamily="34" charset="0"/>
              <a:ea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p:txBody>
          <a:bodyPr vert="horz" wrap="square" lIns="91440" tIns="45720" rIns="91440" bIns="45720" anchor="ctr" anchorCtr="0"/>
          <a:p>
            <a:pPr eaLnBrk="1" hangingPunct="1"/>
            <a:r>
              <a:rPr lang="zh-CN" altLang="en-US" dirty="0"/>
              <a:t>五、包段投注</a:t>
            </a:r>
            <a:endParaRPr lang="zh-CN" altLang="en-US" dirty="0"/>
          </a:p>
        </p:txBody>
      </p:sp>
      <p:sp>
        <p:nvSpPr>
          <p:cNvPr id="46082" name="Text Box 3"/>
          <p:cNvSpPr txBox="1"/>
          <p:nvPr/>
        </p:nvSpPr>
        <p:spPr>
          <a:xfrm>
            <a:off x="304800" y="1600200"/>
            <a:ext cx="8077200" cy="3389313"/>
          </a:xfrm>
          <a:prstGeom prst="rect">
            <a:avLst/>
          </a:prstGeom>
          <a:noFill/>
          <a:ln w="9525">
            <a:noFill/>
          </a:ln>
        </p:spPr>
        <p:txBody>
          <a:bodyPr anchor="t" anchorCtr="0">
            <a:sp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包段投注：即投注时能对指定两个号码间的号码段进行投注。</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例：选</a:t>
            </a:r>
            <a:r>
              <a:rPr lang="zh-CN" altLang="zh-CN" sz="3200" noProof="1" dirty="0">
                <a:latin typeface="Arial" panose="020B0604020202020204" pitchFamily="34" charset="0"/>
                <a:ea typeface="宋体" panose="02010600030101010101" pitchFamily="2" charset="-122"/>
                <a:cs typeface="+mn-cs"/>
              </a:rPr>
              <a:t>123</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134</a:t>
            </a:r>
            <a:r>
              <a:rPr lang="zh-CN" altLang="en-US" sz="3200" noProof="1" dirty="0">
                <a:latin typeface="Arial" panose="020B0604020202020204" pitchFamily="34" charset="0"/>
                <a:ea typeface="宋体" panose="02010600030101010101" pitchFamily="2" charset="-122"/>
                <a:cs typeface="+mn-cs"/>
              </a:rPr>
              <a:t>号码段时，则打印出：</a:t>
            </a:r>
            <a:r>
              <a:rPr lang="zh-CN" altLang="zh-CN" sz="3200" noProof="1" dirty="0">
                <a:latin typeface="Arial" panose="020B0604020202020204" pitchFamily="34" charset="0"/>
                <a:ea typeface="宋体" panose="02010600030101010101" pitchFamily="2" charset="-122"/>
                <a:cs typeface="+mn-cs"/>
              </a:rPr>
              <a:t>123</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124</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125</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126</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127</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128</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129</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130</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131</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132</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133</a:t>
            </a:r>
            <a:r>
              <a:rPr lang="zh-CN" altLang="en-US" sz="3200" noProof="1" dirty="0">
                <a:latin typeface="Arial" panose="020B0604020202020204" pitchFamily="34" charset="0"/>
                <a:ea typeface="宋体" panose="02010600030101010101" pitchFamily="2" charset="-122"/>
                <a:cs typeface="+mn-cs"/>
              </a:rPr>
              <a:t>、</a:t>
            </a:r>
            <a:r>
              <a:rPr lang="zh-CN" altLang="zh-CN" sz="3200" noProof="1" dirty="0">
                <a:latin typeface="Arial" panose="020B0604020202020204" pitchFamily="34" charset="0"/>
                <a:ea typeface="宋体" panose="02010600030101010101" pitchFamily="2" charset="-122"/>
                <a:cs typeface="+mn-cs"/>
              </a:rPr>
              <a:t>134 </a:t>
            </a:r>
            <a:r>
              <a:rPr lang="zh-CN" altLang="en-US" sz="3200" noProof="1" dirty="0">
                <a:latin typeface="Arial" panose="020B0604020202020204" pitchFamily="34" charset="0"/>
                <a:ea typeface="宋体" panose="02010600030101010101" pitchFamily="2" charset="-122"/>
                <a:cs typeface="+mn-cs"/>
              </a:rPr>
              <a:t>号码相连的十二注。</a:t>
            </a:r>
            <a:endParaRPr lang="zh-CN" altLang="en-US" sz="3200" noProof="1" dirty="0">
              <a:latin typeface="Arial" panose="020B0604020202020204" pitchFamily="34" charset="0"/>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p:txBody>
          <a:bodyPr vert="horz" wrap="square" lIns="91440" tIns="45720" rIns="91440" bIns="45720" anchor="ctr" anchorCtr="0"/>
          <a:p>
            <a:pPr eaLnBrk="1" hangingPunct="1"/>
            <a:r>
              <a:rPr lang="zh-CN" altLang="en-US" dirty="0"/>
              <a:t>六、包胆投注</a:t>
            </a:r>
            <a:endParaRPr lang="zh-CN" altLang="en-US" dirty="0"/>
          </a:p>
        </p:txBody>
      </p:sp>
      <p:sp>
        <p:nvSpPr>
          <p:cNvPr id="47106" name="Text Box 3"/>
          <p:cNvSpPr txBox="1"/>
          <p:nvPr/>
        </p:nvSpPr>
        <p:spPr>
          <a:xfrm>
            <a:off x="685800" y="1384300"/>
            <a:ext cx="7696200" cy="4159250"/>
          </a:xfrm>
          <a:prstGeom prst="rect">
            <a:avLst/>
          </a:prstGeom>
          <a:noFill/>
          <a:ln w="9525">
            <a:noFill/>
          </a:ln>
        </p:spPr>
        <p:txBody>
          <a:bodyPr anchor="t" anchorCtr="0">
            <a:no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包胆投注：即将某个特定的数字（</a:t>
            </a:r>
            <a:r>
              <a:rPr lang="zh-CN" altLang="zh-CN" sz="3200" noProof="1" dirty="0">
                <a:latin typeface="Arial" panose="020B0604020202020204" pitchFamily="34" charset="0"/>
                <a:ea typeface="宋体" panose="02010600030101010101" pitchFamily="2" charset="-122"/>
                <a:cs typeface="+mn-cs"/>
              </a:rPr>
              <a:t>0-9</a:t>
            </a:r>
            <a:r>
              <a:rPr lang="zh-CN" altLang="en-US" sz="3200" noProof="1" dirty="0">
                <a:latin typeface="Arial" panose="020B0604020202020204" pitchFamily="34" charset="0"/>
                <a:ea typeface="宋体" panose="02010600030101010101" pitchFamily="2" charset="-122"/>
                <a:cs typeface="+mn-cs"/>
              </a:rPr>
              <a:t>）作为胆，投注包含该数字的所有组合。</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单选有</a:t>
            </a:r>
            <a:r>
              <a:rPr lang="zh-CN" altLang="zh-CN" sz="3200" noProof="1" dirty="0">
                <a:latin typeface="Arial" panose="020B0604020202020204" pitchFamily="34" charset="0"/>
                <a:ea typeface="宋体" panose="02010600030101010101" pitchFamily="2" charset="-122"/>
                <a:cs typeface="+mn-cs"/>
              </a:rPr>
              <a:t>271</a:t>
            </a:r>
            <a:r>
              <a:rPr lang="zh-CN" altLang="en-US" sz="3200" noProof="1" dirty="0">
                <a:latin typeface="Arial" panose="020B0604020202020204" pitchFamily="34" charset="0"/>
                <a:ea typeface="宋体" panose="02010600030101010101" pitchFamily="2" charset="-122"/>
                <a:cs typeface="+mn-cs"/>
              </a:rPr>
              <a:t>注，投注金额</a:t>
            </a:r>
            <a:r>
              <a:rPr lang="zh-CN" altLang="zh-CN" sz="3200" noProof="1" dirty="0">
                <a:latin typeface="Arial" panose="020B0604020202020204" pitchFamily="34" charset="0"/>
                <a:ea typeface="宋体" panose="02010600030101010101" pitchFamily="2" charset="-122"/>
                <a:cs typeface="+mn-cs"/>
              </a:rPr>
              <a:t>542</a:t>
            </a:r>
            <a:r>
              <a:rPr lang="zh-CN" altLang="en-US" sz="3200" noProof="1" dirty="0">
                <a:latin typeface="Arial" panose="020B0604020202020204" pitchFamily="34" charset="0"/>
                <a:ea typeface="宋体" panose="02010600030101010101" pitchFamily="2" charset="-122"/>
                <a:cs typeface="+mn-cs"/>
              </a:rPr>
              <a:t>元；</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组选时包括</a:t>
            </a:r>
            <a:r>
              <a:rPr lang="zh-CN" altLang="zh-CN" sz="3200" noProof="1" dirty="0">
                <a:latin typeface="Arial" panose="020B0604020202020204" pitchFamily="34" charset="0"/>
                <a:ea typeface="宋体" panose="02010600030101010101" pitchFamily="2" charset="-122"/>
                <a:cs typeface="+mn-cs"/>
              </a:rPr>
              <a:t>1</a:t>
            </a:r>
            <a:r>
              <a:rPr lang="zh-CN" altLang="en-US" sz="3200" noProof="1" dirty="0">
                <a:latin typeface="Arial" panose="020B0604020202020204" pitchFamily="34" charset="0"/>
                <a:ea typeface="宋体" panose="02010600030101010101" pitchFamily="2" charset="-122"/>
                <a:cs typeface="+mn-cs"/>
              </a:rPr>
              <a:t>注单选“豹子”、</a:t>
            </a:r>
            <a:r>
              <a:rPr lang="zh-CN" altLang="zh-CN" sz="3200" noProof="1" dirty="0">
                <a:latin typeface="Arial" panose="020B0604020202020204" pitchFamily="34" charset="0"/>
                <a:ea typeface="宋体" panose="02010600030101010101" pitchFamily="2" charset="-122"/>
                <a:cs typeface="+mn-cs"/>
              </a:rPr>
              <a:t>18</a:t>
            </a:r>
            <a:r>
              <a:rPr lang="zh-CN" altLang="en-US" sz="3200" noProof="1" dirty="0">
                <a:latin typeface="Arial" panose="020B0604020202020204" pitchFamily="34" charset="0"/>
                <a:ea typeface="宋体" panose="02010600030101010101" pitchFamily="2" charset="-122"/>
                <a:cs typeface="+mn-cs"/>
              </a:rPr>
              <a:t>注组选</a:t>
            </a:r>
            <a:r>
              <a:rPr lang="zh-CN" altLang="zh-CN" sz="3200" noProof="1" dirty="0">
                <a:latin typeface="Arial" panose="020B0604020202020204" pitchFamily="34" charset="0"/>
                <a:ea typeface="宋体" panose="02010600030101010101" pitchFamily="2" charset="-122"/>
                <a:cs typeface="+mn-cs"/>
              </a:rPr>
              <a:t>3</a:t>
            </a:r>
            <a:r>
              <a:rPr lang="zh-CN" altLang="en-US" sz="3200" noProof="1" dirty="0">
                <a:latin typeface="Arial" panose="020B0604020202020204" pitchFamily="34" charset="0"/>
                <a:ea typeface="宋体" panose="02010600030101010101" pitchFamily="2" charset="-122"/>
                <a:cs typeface="+mn-cs"/>
              </a:rPr>
              <a:t>和</a:t>
            </a:r>
            <a:r>
              <a:rPr lang="zh-CN" altLang="zh-CN" sz="3200" noProof="1" dirty="0">
                <a:latin typeface="Arial" panose="020B0604020202020204" pitchFamily="34" charset="0"/>
                <a:ea typeface="宋体" panose="02010600030101010101" pitchFamily="2" charset="-122"/>
                <a:cs typeface="+mn-cs"/>
              </a:rPr>
              <a:t>36</a:t>
            </a:r>
            <a:r>
              <a:rPr lang="zh-CN" altLang="en-US" sz="3200" noProof="1" dirty="0">
                <a:latin typeface="Arial" panose="020B0604020202020204" pitchFamily="34" charset="0"/>
                <a:ea typeface="宋体" panose="02010600030101010101" pitchFamily="2" charset="-122"/>
                <a:cs typeface="+mn-cs"/>
              </a:rPr>
              <a:t>注组选</a:t>
            </a:r>
            <a:r>
              <a:rPr lang="zh-CN" altLang="zh-CN" sz="3200" noProof="1" dirty="0">
                <a:latin typeface="Arial" panose="020B0604020202020204" pitchFamily="34" charset="0"/>
                <a:ea typeface="宋体" panose="02010600030101010101" pitchFamily="2" charset="-122"/>
                <a:cs typeface="+mn-cs"/>
              </a:rPr>
              <a:t>6</a:t>
            </a:r>
            <a:r>
              <a:rPr lang="zh-CN" altLang="en-US" sz="3200" noProof="1" dirty="0">
                <a:latin typeface="Arial" panose="020B0604020202020204" pitchFamily="34" charset="0"/>
                <a:ea typeface="宋体" panose="02010600030101010101" pitchFamily="2" charset="-122"/>
                <a:cs typeface="+mn-cs"/>
              </a:rPr>
              <a:t>，共</a:t>
            </a:r>
            <a:r>
              <a:rPr lang="zh-CN" altLang="zh-CN" sz="3200" noProof="1" dirty="0">
                <a:latin typeface="Arial" panose="020B0604020202020204" pitchFamily="34" charset="0"/>
                <a:ea typeface="宋体" panose="02010600030101010101" pitchFamily="2" charset="-122"/>
                <a:cs typeface="+mn-cs"/>
              </a:rPr>
              <a:t>55</a:t>
            </a:r>
            <a:r>
              <a:rPr lang="zh-CN" altLang="en-US" sz="3200" noProof="1" dirty="0">
                <a:latin typeface="Arial" panose="020B0604020202020204" pitchFamily="34" charset="0"/>
                <a:ea typeface="宋体" panose="02010600030101010101" pitchFamily="2" charset="-122"/>
                <a:cs typeface="+mn-cs"/>
              </a:rPr>
              <a:t>注，即</a:t>
            </a:r>
            <a:r>
              <a:rPr lang="zh-CN" altLang="zh-CN" sz="3200" noProof="1" dirty="0">
                <a:latin typeface="Arial" panose="020B0604020202020204" pitchFamily="34" charset="0"/>
                <a:ea typeface="宋体" panose="02010600030101010101" pitchFamily="2" charset="-122"/>
                <a:cs typeface="+mn-cs"/>
              </a:rPr>
              <a:t>110</a:t>
            </a:r>
            <a:r>
              <a:rPr lang="zh-CN" altLang="en-US" sz="3200" noProof="1" dirty="0">
                <a:latin typeface="Arial" panose="020B0604020202020204" pitchFamily="34" charset="0"/>
                <a:ea typeface="宋体" panose="02010600030101010101" pitchFamily="2" charset="-122"/>
                <a:cs typeface="+mn-cs"/>
              </a:rPr>
              <a:t>元。</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只要开奖号码中任意一位有所选胆码，则肯定中奖。</a:t>
            </a:r>
            <a:endParaRPr lang="zh-CN" altLang="en-US" sz="3200" noProof="1" dirty="0">
              <a:latin typeface="Arial" panose="020B0604020202020204" pitchFamily="34" charset="0"/>
              <a:ea typeface="宋体" panose="02010600030101010101" pitchFamily="2" charset="-122"/>
            </a:endParaRPr>
          </a:p>
        </p:txBody>
      </p:sp>
      <p:sp>
        <p:nvSpPr>
          <p:cNvPr id="49155" name="文本框 3"/>
          <p:cNvSpPr txBox="1"/>
          <p:nvPr/>
        </p:nvSpPr>
        <p:spPr>
          <a:xfrm>
            <a:off x="2522538" y="1617663"/>
            <a:ext cx="3033712" cy="314325"/>
          </a:xfrm>
          <a:prstGeom prst="rect">
            <a:avLst/>
          </a:prstGeom>
          <a:noFill/>
          <a:ln w="9525">
            <a:noFill/>
          </a:ln>
        </p:spPr>
        <p:txBody>
          <a:bodyPr wrap="square"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p:txBody>
          <a:bodyPr vert="horz" wrap="square" lIns="91440" tIns="45720" rIns="91440" bIns="45720" anchor="ctr" anchorCtr="0"/>
          <a:p>
            <a:pPr eaLnBrk="1" hangingPunct="1"/>
            <a:r>
              <a:rPr lang="zh-CN" altLang="en-US" dirty="0"/>
              <a:t>七、胆拖</a:t>
            </a:r>
            <a:endParaRPr lang="zh-CN" altLang="en-US" dirty="0"/>
          </a:p>
        </p:txBody>
      </p:sp>
      <p:sp>
        <p:nvSpPr>
          <p:cNvPr id="48130" name="Text Box 3"/>
          <p:cNvSpPr txBox="1"/>
          <p:nvPr/>
        </p:nvSpPr>
        <p:spPr>
          <a:xfrm>
            <a:off x="685800" y="1460500"/>
            <a:ext cx="7518400" cy="4849813"/>
          </a:xfrm>
          <a:prstGeom prst="rect">
            <a:avLst/>
          </a:prstGeom>
          <a:noFill/>
          <a:ln w="9525">
            <a:noFill/>
          </a:ln>
        </p:spPr>
        <p:txBody>
          <a:bodyPr anchor="t" anchorCtr="0">
            <a:noAutofit/>
          </a:bodyPr>
          <a:p>
            <a:pPr marL="342900" indent="-342900">
              <a:lnSpc>
                <a:spcPct val="90000"/>
              </a:lnSpc>
              <a:spcBef>
                <a:spcPct val="20000"/>
              </a:spcBef>
              <a:buClr>
                <a:schemeClr val="hlink"/>
              </a:buClr>
              <a:buSzPct val="70000"/>
              <a:buFont typeface="Wingdings" panose="05000000000000000000" pitchFamily="2" charset="2"/>
              <a:buChar char="v"/>
            </a:pPr>
            <a:r>
              <a:rPr lang="en-US" altLang="zh-CN" sz="3200" noProof="1" dirty="0">
                <a:latin typeface="Arial" panose="020B0604020202020204" pitchFamily="34" charset="0"/>
                <a:ea typeface="宋体" panose="02010600030101010101" pitchFamily="2" charset="-122"/>
                <a:cs typeface="+mn-cs"/>
              </a:rPr>
              <a:t>3D</a:t>
            </a:r>
            <a:r>
              <a:rPr lang="zh-CN" altLang="en-US" sz="3200" noProof="1" dirty="0">
                <a:latin typeface="Arial" panose="020B0604020202020204" pitchFamily="34" charset="0"/>
                <a:ea typeface="宋体" panose="02010600030101010101" pitchFamily="2" charset="-122"/>
                <a:cs typeface="+mn-cs"/>
              </a:rPr>
              <a:t>胆拖是指先从</a:t>
            </a:r>
            <a:r>
              <a:rPr lang="en-US" altLang="zh-CN" sz="3200" noProof="1" dirty="0">
                <a:latin typeface="Arial" panose="020B0604020202020204" pitchFamily="34" charset="0"/>
                <a:ea typeface="宋体" panose="02010600030101010101" pitchFamily="2" charset="-122"/>
                <a:cs typeface="+mn-cs"/>
              </a:rPr>
              <a:t>0~9</a:t>
            </a:r>
            <a:r>
              <a:rPr lang="zh-CN" altLang="en-US" sz="3200" noProof="1" dirty="0">
                <a:latin typeface="Arial" panose="020B0604020202020204" pitchFamily="34" charset="0"/>
                <a:ea typeface="宋体" panose="02010600030101010101" pitchFamily="2" charset="-122"/>
                <a:cs typeface="+mn-cs"/>
              </a:rPr>
              <a:t>中选取</a:t>
            </a:r>
            <a:r>
              <a:rPr lang="en-US" altLang="zh-CN" sz="3200" noProof="1" dirty="0">
                <a:latin typeface="Arial" panose="020B0604020202020204" pitchFamily="34" charset="0"/>
                <a:ea typeface="宋体" panose="02010600030101010101" pitchFamily="2" charset="-122"/>
                <a:cs typeface="+mn-cs"/>
              </a:rPr>
              <a:t>1</a:t>
            </a:r>
            <a:r>
              <a:rPr lang="zh-CN" altLang="en-US" sz="3200" noProof="1" dirty="0">
                <a:latin typeface="Arial" panose="020B0604020202020204" pitchFamily="34" charset="0"/>
                <a:ea typeface="宋体" panose="02010600030101010101" pitchFamily="2" charset="-122"/>
                <a:cs typeface="+mn-cs"/>
              </a:rPr>
              <a:t>或</a:t>
            </a:r>
            <a:r>
              <a:rPr lang="en-US" altLang="zh-CN" sz="3200" noProof="1" dirty="0">
                <a:latin typeface="Arial" panose="020B0604020202020204" pitchFamily="34" charset="0"/>
                <a:ea typeface="宋体" panose="02010600030101010101" pitchFamily="2" charset="-122"/>
                <a:cs typeface="+mn-cs"/>
              </a:rPr>
              <a:t>2</a:t>
            </a:r>
            <a:r>
              <a:rPr lang="zh-CN" altLang="en-US" sz="3200" noProof="1" dirty="0">
                <a:latin typeface="Arial" panose="020B0604020202020204" pitchFamily="34" charset="0"/>
                <a:ea typeface="宋体" panose="02010600030101010101" pitchFamily="2" charset="-122"/>
                <a:cs typeface="+mn-cs"/>
              </a:rPr>
              <a:t>个号码作为每注都有的胆码，再从</a:t>
            </a:r>
            <a:r>
              <a:rPr lang="en-US" altLang="zh-CN" sz="3200" noProof="1" dirty="0">
                <a:latin typeface="Arial" panose="020B0604020202020204" pitchFamily="34" charset="0"/>
                <a:ea typeface="宋体" panose="02010600030101010101" pitchFamily="2" charset="-122"/>
                <a:cs typeface="+mn-cs"/>
              </a:rPr>
              <a:t>0~9</a:t>
            </a:r>
            <a:r>
              <a:rPr lang="zh-CN" altLang="en-US" sz="3200" noProof="1" dirty="0">
                <a:latin typeface="Arial" panose="020B0604020202020204" pitchFamily="34" charset="0"/>
                <a:ea typeface="宋体" panose="02010600030101010101" pitchFamily="2" charset="-122"/>
                <a:cs typeface="+mn-cs"/>
              </a:rPr>
              <a:t>中选取除胆码以外的号码作为拖码（拖码不能重复），对由胆码与拖码组成（含仅由胆码组成）的全部投注号码进行打包购买。</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rPr>
              <a:t>胆拖分为单选胆拖（包含全胆拖、单胆拖、双胆拖）、组选</a:t>
            </a:r>
            <a:r>
              <a:rPr lang="en-US" altLang="zh-CN" sz="3200" noProof="1" dirty="0">
                <a:latin typeface="Arial" panose="020B0604020202020204" pitchFamily="34" charset="0"/>
                <a:ea typeface="宋体" panose="02010600030101010101" pitchFamily="2" charset="-122"/>
                <a:cs typeface="+mn-cs"/>
              </a:rPr>
              <a:t>3</a:t>
            </a:r>
            <a:r>
              <a:rPr lang="zh-CN" altLang="en-US" sz="3200" noProof="1" dirty="0">
                <a:latin typeface="Arial" panose="020B0604020202020204" pitchFamily="34" charset="0"/>
                <a:ea typeface="宋体" panose="02010600030101010101" pitchFamily="2" charset="-122"/>
                <a:cs typeface="+mn-cs"/>
              </a:rPr>
              <a:t>胆拖、组选</a:t>
            </a:r>
            <a:r>
              <a:rPr lang="en-US" altLang="zh-CN" sz="3200" noProof="1" dirty="0">
                <a:latin typeface="Arial" panose="020B0604020202020204" pitchFamily="34" charset="0"/>
                <a:ea typeface="宋体" panose="02010600030101010101" pitchFamily="2" charset="-122"/>
                <a:cs typeface="+mn-cs"/>
              </a:rPr>
              <a:t>6</a:t>
            </a:r>
            <a:r>
              <a:rPr lang="zh-CN" altLang="en-US" sz="3200" noProof="1" dirty="0">
                <a:latin typeface="Arial" panose="020B0604020202020204" pitchFamily="34" charset="0"/>
                <a:ea typeface="宋体" panose="02010600030101010101" pitchFamily="2" charset="-122"/>
                <a:cs typeface="+mn-cs"/>
              </a:rPr>
              <a:t>胆拖。</a:t>
            </a:r>
            <a:endParaRPr lang="zh-CN" altLang="en-US" sz="3200" noProof="1" dirty="0">
              <a:latin typeface="Arial" panose="020B0604020202020204" pitchFamily="34" charset="0"/>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p:txBody>
          <a:bodyPr vert="horz" wrap="square" lIns="91440" tIns="45720" rIns="91440" bIns="45720" anchor="ctr" anchorCtr="0"/>
          <a:p>
            <a:pPr eaLnBrk="1" hangingPunct="1"/>
            <a:r>
              <a:rPr lang="zh-CN" altLang="en-US" dirty="0"/>
              <a:t>八、包跨度</a:t>
            </a:r>
            <a:endParaRPr lang="zh-CN" altLang="en-US" dirty="0"/>
          </a:p>
        </p:txBody>
      </p:sp>
      <p:sp>
        <p:nvSpPr>
          <p:cNvPr id="51202" name="Text Box 3"/>
          <p:cNvSpPr txBox="1"/>
          <p:nvPr/>
        </p:nvSpPr>
        <p:spPr>
          <a:xfrm>
            <a:off x="685800" y="1066800"/>
            <a:ext cx="7518400" cy="5511800"/>
          </a:xfrm>
          <a:prstGeom prst="rect">
            <a:avLst/>
          </a:prstGeom>
          <a:noFill/>
          <a:ln w="9525">
            <a:noFill/>
          </a:ln>
        </p:spPr>
        <p:txBody>
          <a:bodyPr anchor="t" anchorCtr="0"/>
          <a:p>
            <a:pPr marL="342900" indent="-342900">
              <a:lnSpc>
                <a:spcPct val="90000"/>
              </a:lnSpc>
              <a:spcBef>
                <a:spcPct val="20000"/>
              </a:spcBef>
              <a:buClr>
                <a:schemeClr val="hlink"/>
              </a:buClr>
              <a:buSzPct val="70000"/>
              <a:buFont typeface="Wingdings" panose="05000000000000000000" pitchFamily="2" charset="2"/>
              <a:buChar char="v"/>
            </a:pPr>
            <a:r>
              <a:rPr lang="zh-CN" altLang="en-US" sz="3200" dirty="0">
                <a:latin typeface="Arial" panose="020B0604020202020204" pitchFamily="34" charset="0"/>
                <a:ea typeface="宋体" panose="02010600030101010101" pitchFamily="2" charset="-122"/>
              </a:rPr>
              <a:t>单注单选、组选</a:t>
            </a:r>
            <a:r>
              <a:rPr lang="en-US" altLang="zh-CN"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或组选</a:t>
            </a:r>
            <a:r>
              <a:rPr lang="en-US" altLang="zh-CN" sz="3200" dirty="0">
                <a:latin typeface="Arial" panose="020B0604020202020204" pitchFamily="34" charset="0"/>
                <a:ea typeface="宋体" panose="02010600030101010101" pitchFamily="2" charset="-122"/>
              </a:rPr>
              <a:t>6</a:t>
            </a:r>
            <a:r>
              <a:rPr lang="zh-CN" altLang="en-US" sz="3200" dirty="0">
                <a:latin typeface="Arial" panose="020B0604020202020204" pitchFamily="34" charset="0"/>
                <a:ea typeface="宋体" panose="02010600030101010101" pitchFamily="2" charset="-122"/>
              </a:rPr>
              <a:t>中百位、十位、个位三个位置上最大号码与最小号码的差值称为跨度。跨度共有</a:t>
            </a:r>
            <a:r>
              <a:rPr lang="en-US" altLang="zh-CN" sz="3200" dirty="0">
                <a:latin typeface="Arial" panose="020B0604020202020204" pitchFamily="34" charset="0"/>
                <a:ea typeface="宋体" panose="02010600030101010101" pitchFamily="2" charset="-122"/>
              </a:rPr>
              <a:t>10</a:t>
            </a:r>
            <a:r>
              <a:rPr lang="zh-CN" altLang="en-US" sz="3200" dirty="0">
                <a:latin typeface="Arial" panose="020B0604020202020204" pitchFamily="34" charset="0"/>
                <a:ea typeface="宋体" panose="02010600030101010101" pitchFamily="2" charset="-122"/>
              </a:rPr>
              <a:t>个数值（</a:t>
            </a:r>
            <a:r>
              <a:rPr lang="en-US" altLang="zh-CN" sz="3200" dirty="0">
                <a:latin typeface="Arial" panose="020B0604020202020204" pitchFamily="34" charset="0"/>
                <a:ea typeface="宋体" panose="02010600030101010101" pitchFamily="2" charset="-122"/>
              </a:rPr>
              <a:t>0~9</a:t>
            </a:r>
            <a:r>
              <a:rPr lang="zh-CN" altLang="en-US" sz="3200" dirty="0">
                <a:latin typeface="Arial" panose="020B0604020202020204" pitchFamily="34" charset="0"/>
                <a:ea typeface="宋体" panose="02010600030101010101" pitchFamily="2" charset="-122"/>
              </a:rPr>
              <a:t>）。</a:t>
            </a:r>
            <a:endParaRPr lang="zh-CN" altLang="en-US" sz="3200"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dirty="0">
                <a:latin typeface="Arial" panose="020B0604020202020204" pitchFamily="34" charset="0"/>
                <a:ea typeface="宋体" panose="02010600030101010101" pitchFamily="2" charset="-122"/>
              </a:rPr>
              <a:t>包跨度是指对百位、十位、个位三个位置上最大号码与最小号码的差等于某一数值的全部投注号码进行打包购买。</a:t>
            </a:r>
            <a:endParaRPr lang="zh-CN" altLang="en-US" sz="3200"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dirty="0">
                <a:latin typeface="Arial" panose="020B0604020202020204" pitchFamily="34" charset="0"/>
                <a:ea typeface="宋体" panose="02010600030101010101" pitchFamily="2" charset="-122"/>
              </a:rPr>
              <a:t>包跨度分为单选跨度（包含全跨度、单跨度、双跨度）、组选</a:t>
            </a:r>
            <a:r>
              <a:rPr lang="en-US" altLang="zh-CN"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跨度、组选</a:t>
            </a:r>
            <a:r>
              <a:rPr lang="en-US" altLang="zh-CN" sz="3200" dirty="0">
                <a:latin typeface="Arial" panose="020B0604020202020204" pitchFamily="34" charset="0"/>
                <a:ea typeface="宋体" panose="02010600030101010101" pitchFamily="2" charset="-122"/>
              </a:rPr>
              <a:t>6</a:t>
            </a:r>
            <a:r>
              <a:rPr lang="zh-CN" altLang="en-US" sz="3200" dirty="0">
                <a:latin typeface="Arial" panose="020B0604020202020204" pitchFamily="34" charset="0"/>
                <a:ea typeface="宋体" panose="02010600030101010101" pitchFamily="2" charset="-122"/>
              </a:rPr>
              <a:t>跨度。</a:t>
            </a:r>
            <a:endParaRPr lang="zh-CN" altLang="en-US" sz="3200"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dirty="0">
                <a:latin typeface="Arial" panose="020B0604020202020204" pitchFamily="34" charset="0"/>
                <a:ea typeface="宋体" panose="02010600030101010101" pitchFamily="2" charset="-122"/>
              </a:rPr>
              <a:t>单选全跨度：指属于指定跨度的全部单选投注号码进行打包购买。</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p:nvPr>
        </p:nvSpPr>
        <p:spPr/>
        <p:txBody>
          <a:bodyPr vert="horz" wrap="square" lIns="91440" tIns="45720" rIns="91440" bIns="45720" anchor="ctr" anchorCtr="0"/>
          <a:p>
            <a:pPr eaLnBrk="1" hangingPunct="1"/>
            <a:r>
              <a:rPr lang="zh-CN" altLang="en-US" dirty="0"/>
              <a:t>九、包串---（3D复式）</a:t>
            </a:r>
            <a:endParaRPr lang="zh-CN" altLang="en-US" dirty="0"/>
          </a:p>
        </p:txBody>
      </p:sp>
      <p:sp>
        <p:nvSpPr>
          <p:cNvPr id="49154" name="Text Box 3"/>
          <p:cNvSpPr txBox="1"/>
          <p:nvPr/>
        </p:nvSpPr>
        <p:spPr>
          <a:xfrm>
            <a:off x="457200" y="1524000"/>
            <a:ext cx="7518400" cy="5511800"/>
          </a:xfrm>
          <a:prstGeom prst="rect">
            <a:avLst/>
          </a:prstGeom>
          <a:noFill/>
          <a:ln w="9525">
            <a:noFill/>
          </a:ln>
        </p:spPr>
        <p:txBody>
          <a:bodyPr anchor="t" anchorCtr="0"/>
          <a:p>
            <a:pPr marL="342900" indent="-342900">
              <a:lnSpc>
                <a:spcPct val="90000"/>
              </a:lnSpc>
              <a:spcBef>
                <a:spcPct val="20000"/>
              </a:spcBef>
              <a:buClr>
                <a:schemeClr val="hlink"/>
              </a:buClr>
              <a:buSzPct val="70000"/>
              <a:buFont typeface="Wingdings" panose="05000000000000000000" pitchFamily="2" charset="2"/>
              <a:buChar char="v"/>
            </a:pPr>
            <a:r>
              <a:rPr sz="3200" noProof="1" dirty="0">
                <a:latin typeface="Arial" panose="020B0604020202020204" pitchFamily="34" charset="0"/>
                <a:ea typeface="宋体" panose="02010600030101010101" pitchFamily="2" charset="-122"/>
                <a:cs typeface="+mn-cs"/>
              </a:rPr>
              <a:t>包串是指从0～9中选择一组3个或以上不重复号码，对由所选号码构成的全部投注号码进行打包购买。</a:t>
            </a:r>
            <a:endParaRPr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sz="3200" noProof="1" dirty="0">
                <a:latin typeface="Arial" panose="020B0604020202020204" pitchFamily="34" charset="0"/>
                <a:ea typeface="宋体" panose="02010600030101010101" pitchFamily="2" charset="-122"/>
                <a:cs typeface="+mn-cs"/>
              </a:rPr>
              <a:t>包串分为单选(直选复试）、组选3和组选6（组选复试）三种。</a:t>
            </a:r>
            <a:endParaRPr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p:cNvSpPr>
          <p:nvPr>
            <p:ph type="title"/>
          </p:nvPr>
        </p:nvSpPr>
        <p:spPr/>
        <p:txBody>
          <a:bodyPr vert="horz" wrap="square" lIns="91440" tIns="45720" rIns="91440" bIns="45720" anchor="ctr" anchorCtr="0"/>
          <a:p>
            <a:pPr eaLnBrk="1" hangingPunct="1"/>
            <a:r>
              <a:rPr lang="zh-CN" altLang="en-US" dirty="0"/>
              <a:t>十、通选</a:t>
            </a:r>
            <a:endParaRPr lang="en-US" altLang="zh-CN" dirty="0"/>
          </a:p>
        </p:txBody>
      </p:sp>
      <p:sp>
        <p:nvSpPr>
          <p:cNvPr id="49154" name="Text Box 3"/>
          <p:cNvSpPr txBox="1"/>
          <p:nvPr/>
        </p:nvSpPr>
        <p:spPr>
          <a:xfrm>
            <a:off x="457200" y="1524000"/>
            <a:ext cx="7518400" cy="5511800"/>
          </a:xfrm>
          <a:prstGeom prst="rect">
            <a:avLst/>
          </a:prstGeom>
          <a:noFill/>
          <a:ln w="9525">
            <a:noFill/>
          </a:ln>
        </p:spPr>
        <p:txBody>
          <a:bodyPr anchor="t" anchorCtr="0"/>
          <a:p>
            <a:pPr marL="342900" indent="-342900">
              <a:lnSpc>
                <a:spcPct val="90000"/>
              </a:lnSpc>
              <a:spcBef>
                <a:spcPct val="20000"/>
              </a:spcBef>
              <a:buClr>
                <a:schemeClr val="hlink"/>
              </a:buClr>
              <a:buSzPct val="70000"/>
              <a:buFont typeface="Wingdings" panose="05000000000000000000" pitchFamily="2" charset="2"/>
              <a:buChar char="v"/>
            </a:pPr>
            <a:r>
              <a:rPr lang="zh-CN" sz="3200" noProof="1" dirty="0">
                <a:latin typeface="Arial" panose="020B0604020202020204" pitchFamily="34" charset="0"/>
                <a:ea typeface="宋体" panose="02010600030101010101" pitchFamily="2" charset="-122"/>
                <a:cs typeface="+mn-cs"/>
              </a:rPr>
              <a:t>对三个号码以唯一的排列方式进行投注</a:t>
            </a:r>
            <a:r>
              <a:rPr sz="3200" noProof="1" dirty="0">
                <a:latin typeface="Arial" panose="020B0604020202020204" pitchFamily="34" charset="0"/>
                <a:ea typeface="宋体" panose="02010600030101010101" pitchFamily="2" charset="-122"/>
                <a:cs typeface="+mn-cs"/>
              </a:rPr>
              <a:t>。</a:t>
            </a:r>
            <a:endParaRPr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r>
              <a:rPr lang="zh-CN" sz="3200" noProof="1" dirty="0">
                <a:latin typeface="Arial" panose="020B0604020202020204" pitchFamily="34" charset="0"/>
                <a:ea typeface="宋体" panose="02010600030101010101" pitchFamily="2" charset="-122"/>
                <a:cs typeface="+mn-cs"/>
              </a:rPr>
              <a:t>分两个奖级：通选</a:t>
            </a:r>
            <a:r>
              <a:rPr lang="en-US" altLang="zh-CN" sz="3200" noProof="1" dirty="0">
                <a:latin typeface="Arial" panose="020B0604020202020204" pitchFamily="34" charset="0"/>
                <a:ea typeface="宋体" panose="02010600030101010101" pitchFamily="2" charset="-122"/>
                <a:cs typeface="+mn-cs"/>
              </a:rPr>
              <a:t>1</a:t>
            </a:r>
            <a:r>
              <a:rPr lang="zh-CN" altLang="en-US" sz="3200" noProof="1" dirty="0">
                <a:latin typeface="Arial" panose="020B0604020202020204" pitchFamily="34" charset="0"/>
                <a:ea typeface="宋体" panose="02010600030101010101" pitchFamily="2" charset="-122"/>
                <a:cs typeface="+mn-cs"/>
              </a:rPr>
              <a:t>和通选</a:t>
            </a:r>
            <a:r>
              <a:rPr lang="en-US" altLang="zh-CN" sz="3200" noProof="1" dirty="0">
                <a:latin typeface="Arial" panose="020B0604020202020204" pitchFamily="34" charset="0"/>
                <a:ea typeface="宋体" panose="02010600030101010101" pitchFamily="2" charset="-122"/>
                <a:cs typeface="+mn-cs"/>
              </a:rPr>
              <a:t>2</a:t>
            </a:r>
            <a:r>
              <a:rPr lang="zh-CN" altLang="en-US" sz="3200" noProof="1" dirty="0">
                <a:latin typeface="Arial" panose="020B0604020202020204" pitchFamily="34" charset="0"/>
                <a:ea typeface="宋体" panose="02010600030101010101" pitchFamily="2" charset="-122"/>
                <a:cs typeface="+mn-cs"/>
              </a:rPr>
              <a:t>。</a:t>
            </a:r>
            <a:endParaRPr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750888" y="3048000"/>
          <a:ext cx="7293610" cy="2209800"/>
        </p:xfrm>
        <a:graphic>
          <a:graphicData uri="http://schemas.openxmlformats.org/drawingml/2006/table">
            <a:tbl>
              <a:tblPr firstRow="1" bandRow="1">
                <a:tableStyleId>{5C22544A-7EE6-4342-B048-85BDC9FD1C3A}</a:tableStyleId>
              </a:tblPr>
              <a:tblGrid>
                <a:gridCol w="951230"/>
                <a:gridCol w="1379855"/>
                <a:gridCol w="3060700"/>
                <a:gridCol w="1901825"/>
              </a:tblGrid>
              <a:tr h="381000">
                <a:tc>
                  <a:txBody>
                    <a:bodyPr/>
                    <a:p>
                      <a:pPr algn="ctr">
                        <a:buNone/>
                      </a:pPr>
                      <a:r>
                        <a:rPr lang="zh-CN" altLang="en-US"/>
                        <a:t>奖级</a:t>
                      </a:r>
                      <a:endParaRPr lang="zh-CN" altLang="en-US"/>
                    </a:p>
                  </a:txBody>
                  <a:tcPr/>
                </a:tc>
                <a:tc>
                  <a:txBody>
                    <a:bodyPr/>
                    <a:p>
                      <a:pPr algn="ctr">
                        <a:buNone/>
                      </a:pPr>
                      <a:r>
                        <a:rPr lang="zh-CN" altLang="en-US"/>
                        <a:t>单注奖金</a:t>
                      </a:r>
                      <a:endParaRPr lang="zh-CN" altLang="en-US"/>
                    </a:p>
                  </a:txBody>
                  <a:tcPr/>
                </a:tc>
                <a:tc>
                  <a:txBody>
                    <a:bodyPr/>
                    <a:p>
                      <a:pPr algn="ctr">
                        <a:buNone/>
                      </a:pPr>
                      <a:r>
                        <a:rPr lang="zh-CN" altLang="en-US"/>
                        <a:t>中奖规则</a:t>
                      </a:r>
                      <a:endParaRPr lang="zh-CN" altLang="en-US"/>
                    </a:p>
                  </a:txBody>
                  <a:tcPr/>
                </a:tc>
                <a:tc>
                  <a:txBody>
                    <a:bodyPr/>
                    <a:p>
                      <a:pPr algn="ctr">
                        <a:buNone/>
                      </a:pPr>
                      <a:r>
                        <a:rPr lang="zh-CN" altLang="en-US"/>
                        <a:t>中奖例子</a:t>
                      </a:r>
                      <a:endParaRPr lang="zh-CN" altLang="en-US"/>
                    </a:p>
                  </a:txBody>
                  <a:tcPr/>
                </a:tc>
              </a:tr>
              <a:tr h="381000">
                <a:tc>
                  <a:txBody>
                    <a:bodyPr/>
                    <a:p>
                      <a:pPr algn="ctr">
                        <a:buNone/>
                      </a:pPr>
                      <a:r>
                        <a:rPr lang="zh-CN" altLang="en-US"/>
                        <a:t>通选</a:t>
                      </a:r>
                      <a:r>
                        <a:rPr lang="en-US" altLang="zh-CN"/>
                        <a:t>1</a:t>
                      </a:r>
                      <a:endParaRPr lang="en-US" altLang="zh-CN"/>
                    </a:p>
                  </a:txBody>
                  <a:tcPr anchor="ctr" anchorCtr="0"/>
                </a:tc>
                <a:tc>
                  <a:txBody>
                    <a:bodyPr/>
                    <a:p>
                      <a:pPr algn="ctr">
                        <a:buNone/>
                      </a:pPr>
                      <a:r>
                        <a:rPr lang="en-US" altLang="zh-CN"/>
                        <a:t>470</a:t>
                      </a:r>
                      <a:endParaRPr lang="en-US" altLang="zh-CN"/>
                    </a:p>
                  </a:txBody>
                  <a:tcPr anchor="ctr" anchorCtr="0"/>
                </a:tc>
                <a:tc>
                  <a:txBody>
                    <a:bodyPr/>
                    <a:p>
                      <a:pPr algn="ctr">
                        <a:buNone/>
                      </a:pPr>
                      <a:r>
                        <a:rPr lang="zh-CN" altLang="en-US"/>
                        <a:t>投注号码与当期开奖号码按位全部相同</a:t>
                      </a:r>
                      <a:r>
                        <a:rPr lang="en-US" altLang="zh-CN"/>
                        <a:t>(</a:t>
                      </a:r>
                      <a:r>
                        <a:rPr lang="zh-CN" altLang="en-US"/>
                        <a:t>百位</a:t>
                      </a:r>
                      <a:r>
                        <a:rPr lang="en-US" altLang="zh-CN"/>
                        <a:t>+</a:t>
                      </a:r>
                      <a:r>
                        <a:rPr lang="zh-CN" altLang="en-US"/>
                        <a:t>十位</a:t>
                      </a:r>
                      <a:r>
                        <a:rPr lang="en-US" altLang="zh-CN"/>
                        <a:t>+</a:t>
                      </a:r>
                      <a:r>
                        <a:rPr lang="zh-CN" altLang="en-US"/>
                        <a:t>个位</a:t>
                      </a:r>
                      <a:r>
                        <a:rPr lang="en-US" altLang="zh-CN"/>
                        <a:t>)</a:t>
                      </a:r>
                      <a:r>
                        <a:rPr lang="zh-CN" altLang="en-US"/>
                        <a:t>，即中奖。</a:t>
                      </a:r>
                      <a:endParaRPr lang="zh-CN" altLang="en-US"/>
                    </a:p>
                  </a:txBody>
                  <a:tcPr anchor="ctr" anchorCtr="0"/>
                </a:tc>
                <a:tc>
                  <a:txBody>
                    <a:bodyPr/>
                    <a:p>
                      <a:pPr algn="ctr">
                        <a:buNone/>
                      </a:pPr>
                      <a:r>
                        <a:rPr lang="zh-CN" altLang="en-US"/>
                        <a:t>买</a:t>
                      </a:r>
                      <a:r>
                        <a:rPr lang="en-US" altLang="zh-CN"/>
                        <a:t>456</a:t>
                      </a:r>
                      <a:r>
                        <a:rPr lang="zh-CN" altLang="en-US"/>
                        <a:t>，开</a:t>
                      </a:r>
                      <a:r>
                        <a:rPr lang="en-US" altLang="zh-CN"/>
                        <a:t>456</a:t>
                      </a:r>
                      <a:endParaRPr lang="en-US" altLang="zh-CN"/>
                    </a:p>
                  </a:txBody>
                  <a:tcPr anchor="ctr" anchorCtr="0"/>
                </a:tc>
              </a:tr>
              <a:tr h="381000">
                <a:tc>
                  <a:txBody>
                    <a:bodyPr/>
                    <a:p>
                      <a:pPr algn="ctr">
                        <a:buNone/>
                      </a:pPr>
                      <a:r>
                        <a:rPr lang="zh-CN" altLang="en-US"/>
                        <a:t>通选</a:t>
                      </a:r>
                      <a:r>
                        <a:rPr lang="en-US" altLang="zh-CN"/>
                        <a:t>2</a:t>
                      </a:r>
                      <a:endParaRPr lang="en-US" altLang="zh-CN"/>
                    </a:p>
                  </a:txBody>
                  <a:tcPr anchor="ctr" anchorCtr="0"/>
                </a:tc>
                <a:tc>
                  <a:txBody>
                    <a:bodyPr/>
                    <a:p>
                      <a:pPr algn="ctr">
                        <a:buNone/>
                      </a:pPr>
                      <a:r>
                        <a:rPr lang="en-US" altLang="zh-CN"/>
                        <a:t>21</a:t>
                      </a:r>
                      <a:endParaRPr lang="en-US" altLang="zh-CN"/>
                    </a:p>
                  </a:txBody>
                  <a:tcPr anchor="ctr" anchorCtr="0"/>
                </a:tc>
                <a:tc>
                  <a:txBody>
                    <a:bodyPr/>
                    <a:p>
                      <a:pPr algn="ctr">
                        <a:buNone/>
                      </a:pPr>
                      <a:r>
                        <a:rPr lang="zh-CN" altLang="en-US" sz="1800">
                          <a:sym typeface="+mn-ea"/>
                        </a:rPr>
                        <a:t>投注号码与当期开奖号码中任意两个位置的号码按位相同，即中奖。</a:t>
                      </a:r>
                      <a:endParaRPr lang="zh-CN" altLang="en-US"/>
                    </a:p>
                  </a:txBody>
                  <a:tcPr anchor="ctr" anchorCtr="0"/>
                </a:tc>
                <a:tc>
                  <a:txBody>
                    <a:bodyPr/>
                    <a:p>
                      <a:pPr algn="ctr">
                        <a:buNone/>
                      </a:pPr>
                      <a:r>
                        <a:rPr lang="zh-CN" altLang="en-US"/>
                        <a:t>买</a:t>
                      </a:r>
                      <a:r>
                        <a:rPr lang="en-US" altLang="zh-CN"/>
                        <a:t>123</a:t>
                      </a:r>
                      <a:r>
                        <a:rPr lang="zh-CN" altLang="en-US"/>
                        <a:t>，开</a:t>
                      </a:r>
                      <a:r>
                        <a:rPr lang="en-US" altLang="zh-CN"/>
                        <a:t>12*</a:t>
                      </a:r>
                      <a:r>
                        <a:rPr lang="zh-CN" altLang="en-US"/>
                        <a:t>、</a:t>
                      </a:r>
                      <a:r>
                        <a:rPr lang="en-US" altLang="zh-CN"/>
                        <a:t>1*3</a:t>
                      </a:r>
                      <a:r>
                        <a:rPr lang="zh-CN" altLang="en-US"/>
                        <a:t>、</a:t>
                      </a:r>
                      <a:r>
                        <a:rPr lang="en-US" altLang="zh-CN"/>
                        <a:t>*23</a:t>
                      </a:r>
                      <a:endParaRPr lang="en-US" altLang="zh-CN"/>
                    </a:p>
                  </a:txBody>
                  <a:tcPr anchor="ctr" anchorCtr="0"/>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2"/>
          <p:cNvSpPr txBox="1"/>
          <p:nvPr/>
        </p:nvSpPr>
        <p:spPr>
          <a:xfrm>
            <a:off x="457200" y="1981200"/>
            <a:ext cx="7696200" cy="3389313"/>
          </a:xfrm>
          <a:prstGeom prst="rect">
            <a:avLst/>
          </a:prstGeom>
          <a:noFill/>
          <a:ln w="9525">
            <a:noFill/>
          </a:ln>
        </p:spPr>
        <p:txBody>
          <a:bodyPr anchor="t" anchorCtr="0">
            <a:spAutoFit/>
          </a:bodyPr>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sym typeface="+mn-ea"/>
              </a:rPr>
              <a:t>务必严格按照《彩票管理条例实施细则》及《中华人民共和国未成年人保护法》相关规定，</a:t>
            </a:r>
            <a:r>
              <a:rPr lang="zh-CN" altLang="en-US" sz="3200" noProof="1" dirty="0">
                <a:solidFill>
                  <a:srgbClr val="FF0000"/>
                </a:solidFill>
                <a:latin typeface="Arial" panose="020B0604020202020204" pitchFamily="34" charset="0"/>
                <a:ea typeface="宋体" panose="02010600030101010101" pitchFamily="2" charset="-122"/>
                <a:cs typeface="+mn-cs"/>
                <a:sym typeface="+mn-ea"/>
              </a:rPr>
              <a:t>严禁向未成年人销售彩票及兑奖</a:t>
            </a:r>
            <a:r>
              <a:rPr lang="zh-CN" altLang="en-US" sz="3200" noProof="1" dirty="0">
                <a:latin typeface="Arial" panose="020B0604020202020204" pitchFamily="34" charset="0"/>
                <a:ea typeface="宋体" panose="02010600030101010101" pitchFamily="2" charset="-122"/>
                <a:cs typeface="+mn-cs"/>
                <a:sym typeface="+mn-ea"/>
              </a:rPr>
              <a:t>，对难以判明是否是未成年人的，必须要求其出示身份证件加以辨别。</a:t>
            </a:r>
            <a:endParaRPr lang="zh-CN" altLang="en-US" sz="3200" noProof="1" dirty="0">
              <a:latin typeface="Arial" panose="020B0604020202020204" pitchFamily="34" charset="0"/>
              <a:ea typeface="宋体" panose="02010600030101010101" pitchFamily="2" charset="-122"/>
            </a:endParaRPr>
          </a:p>
          <a:p>
            <a:pPr>
              <a:lnSpc>
                <a:spcPct val="90000"/>
              </a:lnSpc>
              <a:spcBef>
                <a:spcPct val="20000"/>
              </a:spcBef>
              <a:buClr>
                <a:schemeClr val="hlink"/>
              </a:buClr>
              <a:buSzPct val="70000"/>
              <a:buFont typeface="Wingdings" panose="05000000000000000000" pitchFamily="2" charset="2"/>
            </a:pPr>
            <a:endParaRPr lang="zh-CN" altLang="en-US" sz="3200" noProof="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buChar char="v"/>
            </a:pPr>
            <a:r>
              <a:rPr lang="zh-CN" altLang="en-US" sz="3200" noProof="1" dirty="0">
                <a:latin typeface="Arial" panose="020B0604020202020204" pitchFamily="34" charset="0"/>
                <a:ea typeface="宋体" panose="02010600030101010101" pitchFamily="2" charset="-122"/>
                <a:cs typeface="+mn-cs"/>
                <a:sym typeface="+mn-ea"/>
              </a:rPr>
              <a:t>如违反，直接进行撤销处理。</a:t>
            </a:r>
            <a:endParaRPr lang="zh-CN" altLang="en-US" sz="3200" noProof="1" dirty="0">
              <a:latin typeface="Arial" panose="020B0604020202020204" pitchFamily="34" charset="0"/>
              <a:ea typeface="宋体" panose="02010600030101010101" pitchFamily="2" charset="-122"/>
            </a:endParaRPr>
          </a:p>
        </p:txBody>
      </p:sp>
      <p:sp>
        <p:nvSpPr>
          <p:cNvPr id="12290" name="Rectangle 3"/>
          <p:cNvSpPr>
            <a:spLocks noGrp="1" noRot="1"/>
          </p:cNvSpPr>
          <p:nvPr>
            <p:ph type="title"/>
          </p:nvPr>
        </p:nvSpPr>
        <p:spPr>
          <a:xfrm>
            <a:off x="304800" y="457200"/>
            <a:ext cx="8229600" cy="1143000"/>
          </a:xfrm>
        </p:spPr>
        <p:txBody>
          <a:bodyPr vert="horz" wrap="square" lIns="91440" tIns="45720" rIns="91440" bIns="45720" anchor="ctr" anchorCtr="0"/>
          <a:p>
            <a:pPr eaLnBrk="1" hangingPunct="1"/>
            <a:r>
              <a:rPr lang="zh-CN" altLang="en-US" dirty="0"/>
              <a:t>严禁向未成年人销售彩票及兑奖</a:t>
            </a:r>
            <a:endParaRPr lang="zh-CN"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p:txBody>
          <a:bodyPr anchor="ctr" anchorCtr="0"/>
          <a:p>
            <a:r>
              <a:rPr lang="zh-CN" altLang="en-US"/>
              <a:t>3D游戏组合购买操作教程</a:t>
            </a:r>
            <a:endParaRPr lang="zh-CN" altLang="en-US"/>
          </a:p>
        </p:txBody>
      </p:sp>
      <p:sp>
        <p:nvSpPr>
          <p:cNvPr id="3" name="内容占位符 2"/>
          <p:cNvSpPr>
            <a:spLocks noGrp="1"/>
          </p:cNvSpPr>
          <p:nvPr>
            <p:ph idx="1"/>
          </p:nvPr>
        </p:nvSpPr>
        <p:spPr/>
        <p:txBody>
          <a:bodyPr/>
          <a:p>
            <a:pPr marL="342900" marR="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pPr>
            <a:endParaRPr kumimoji="0" lang="zh-CN" altLang="en-US" sz="2400" b="0" i="0" u="none" strike="noStrike" kern="0" cap="none" spc="0" normalizeH="0" baseline="0" noProof="1">
              <a:solidFill>
                <a:srgbClr val="026974"/>
              </a:solidFill>
              <a:latin typeface="+mn-lt"/>
              <a:ea typeface="+mn-ea"/>
              <a:cs typeface="+mn-cs"/>
            </a:endParaRPr>
          </a:p>
          <a:p>
            <a:pPr marL="0" marR="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pPr>
            <a:endParaRPr kumimoji="0" lang="zh-CN" altLang="en-US" sz="2400" b="0" i="0" u="none" strike="noStrike" kern="0" cap="none" spc="0" normalizeH="0" baseline="0" noProof="1">
              <a:solidFill>
                <a:srgbClr val="026974"/>
              </a:solidFill>
              <a:latin typeface="+mn-lt"/>
              <a:ea typeface="+mn-ea"/>
              <a:cs typeface="+mn-cs"/>
            </a:endParaRPr>
          </a:p>
        </p:txBody>
      </p:sp>
      <p:sp>
        <p:nvSpPr>
          <p:cNvPr id="54275" name="文本框 3"/>
          <p:cNvSpPr txBox="1"/>
          <p:nvPr/>
        </p:nvSpPr>
        <p:spPr>
          <a:xfrm>
            <a:off x="685800" y="1676400"/>
            <a:ext cx="7102475" cy="1014413"/>
          </a:xfrm>
          <a:prstGeom prst="rect">
            <a:avLst/>
          </a:prstGeom>
          <a:noFill/>
          <a:ln w="9525">
            <a:noFill/>
          </a:ln>
        </p:spPr>
        <p:txBody>
          <a:bodyPr wrap="square" anchor="t" anchorCtr="0"/>
          <a:p>
            <a:r>
              <a:rPr lang="zh-CN" altLang="en-US" sz="3200">
                <a:latin typeface="Arial" panose="020B0604020202020204" pitchFamily="34" charset="0"/>
                <a:ea typeface="宋体" panose="02010600030101010101" pitchFamily="2" charset="-122"/>
              </a:rPr>
              <a:t>详见广州福彩网</a:t>
            </a:r>
            <a:r>
              <a:rPr lang="en-US" altLang="zh-CN" sz="3200">
                <a:latin typeface="Arial" panose="020B0604020202020204" pitchFamily="34" charset="0"/>
                <a:ea typeface="宋体" panose="02010600030101010101" pitchFamily="2" charset="-122"/>
              </a:rPr>
              <a:t>-</a:t>
            </a:r>
            <a:r>
              <a:rPr lang="zh-CN" altLang="en-US" sz="3200">
                <a:latin typeface="Arial" panose="020B0604020202020204" pitchFamily="34" charset="0"/>
                <a:ea typeface="宋体" panose="02010600030101010101" pitchFamily="2" charset="-122"/>
              </a:rPr>
              <a:t>玩法介绍</a:t>
            </a:r>
            <a:r>
              <a:rPr lang="en-US" altLang="zh-CN" sz="3200">
                <a:latin typeface="Arial" panose="020B0604020202020204" pitchFamily="34" charset="0"/>
                <a:ea typeface="宋体" panose="02010600030101010101" pitchFamily="2" charset="-122"/>
              </a:rPr>
              <a:t>-</a:t>
            </a:r>
            <a:r>
              <a:rPr lang="zh-CN" altLang="en-US" sz="3200">
                <a:latin typeface="Arial" panose="020B0604020202020204" pitchFamily="34" charset="0"/>
                <a:ea typeface="宋体" panose="02010600030101010101" pitchFamily="2" charset="-122"/>
              </a:rPr>
              <a:t>福彩</a:t>
            </a:r>
            <a:r>
              <a:rPr lang="en-US" altLang="zh-CN" sz="3200">
                <a:latin typeface="Arial" panose="020B0604020202020204" pitchFamily="34" charset="0"/>
                <a:ea typeface="宋体" panose="02010600030101010101" pitchFamily="2" charset="-122"/>
              </a:rPr>
              <a:t>3D</a:t>
            </a:r>
            <a:endParaRPr lang="zh-CN" altLang="en-US" sz="3200">
              <a:latin typeface="Arial" panose="020B0604020202020204" pitchFamily="34" charset="0"/>
              <a:ea typeface="宋体" panose="02010600030101010101" pitchFamily="2" charset="-122"/>
            </a:endParaRPr>
          </a:p>
        </p:txBody>
      </p:sp>
      <p:pic>
        <p:nvPicPr>
          <p:cNvPr id="54276" name="图片 4"/>
          <p:cNvPicPr>
            <a:picLocks noChangeAspect="1"/>
          </p:cNvPicPr>
          <p:nvPr/>
        </p:nvPicPr>
        <p:blipFill>
          <a:blip r:embed="rId1"/>
          <a:stretch>
            <a:fillRect/>
          </a:stretch>
        </p:blipFill>
        <p:spPr>
          <a:xfrm>
            <a:off x="225425" y="2452688"/>
            <a:ext cx="8404225" cy="40798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p:txBody>
          <a:bodyPr anchor="ctr" anchorCtr="0"/>
          <a:p>
            <a:r>
              <a:rPr lang="zh-CN" altLang="en-US" dirty="0"/>
              <a:t>“快乐</a:t>
            </a:r>
            <a:r>
              <a:rPr lang="en-US" altLang="zh-CN" dirty="0"/>
              <a:t>8”</a:t>
            </a:r>
            <a:endParaRPr lang="zh-CN" altLang="en-US"/>
          </a:p>
        </p:txBody>
      </p:sp>
      <p:sp>
        <p:nvSpPr>
          <p:cNvPr id="3" name="内容占位符 2"/>
          <p:cNvSpPr>
            <a:spLocks noGrp="1"/>
          </p:cNvSpPr>
          <p:nvPr>
            <p:ph idx="1"/>
          </p:nvPr>
        </p:nvSpPr>
        <p:spPr/>
        <p:txBody>
          <a:bodyPr/>
          <a:p>
            <a:pPr marL="342900" marR="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a:solidFill>
                  <a:srgbClr val="026974"/>
                </a:solidFill>
                <a:latin typeface="+mn-lt"/>
                <a:ea typeface="+mn-ea"/>
                <a:cs typeface="+mn-cs"/>
              </a:rPr>
              <a:t>快乐8游戏</a:t>
            </a:r>
            <a:r>
              <a:rPr kumimoji="0" lang="zh-CN" altLang="en-US" sz="2400" b="0" i="0" u="none" strike="noStrike" kern="0" cap="none" spc="0" normalizeH="0" baseline="0" noProof="1" dirty="0">
                <a:solidFill>
                  <a:srgbClr val="026974"/>
                </a:solidFill>
                <a:latin typeface="+mn-lt"/>
                <a:ea typeface="+mn-ea"/>
                <a:cs typeface="+mn-cs"/>
                <a:sym typeface="+mn-ea"/>
              </a:rPr>
              <a:t>全国福彩唯一的基诺型彩票游戏</a:t>
            </a:r>
            <a:endParaRPr kumimoji="0" lang="zh-CN" altLang="en-US" sz="2400" b="0" i="0" u="none" strike="noStrike" kern="0" cap="none" spc="0" normalizeH="0" baseline="0" noProof="1">
              <a:solidFill>
                <a:srgbClr val="026974"/>
              </a:solidFill>
              <a:latin typeface="+mn-lt"/>
              <a:ea typeface="+mn-ea"/>
              <a:cs typeface="+mn-cs"/>
            </a:endParaRPr>
          </a:p>
          <a:p>
            <a:pPr marL="342900" marR="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a:solidFill>
                  <a:srgbClr val="026974"/>
                </a:solidFill>
                <a:latin typeface="+mn-lt"/>
                <a:ea typeface="+mn-ea"/>
                <a:cs typeface="+mn-cs"/>
              </a:rPr>
              <a:t>开奖号码个数多于投注号码个数</a:t>
            </a:r>
            <a:endParaRPr kumimoji="0" lang="zh-CN" altLang="en-US" sz="2400" b="0" i="0" u="none" strike="noStrike" kern="0" cap="none" spc="0" normalizeH="0" baseline="0" noProof="1">
              <a:solidFill>
                <a:srgbClr val="026974"/>
              </a:solidFill>
              <a:latin typeface="+mn-lt"/>
              <a:ea typeface="+mn-ea"/>
              <a:cs typeface="+mn-cs"/>
            </a:endParaRPr>
          </a:p>
          <a:p>
            <a:pPr marL="342900" marR="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a:solidFill>
                  <a:srgbClr val="026974"/>
                </a:solidFill>
                <a:latin typeface="+mn-lt"/>
                <a:ea typeface="+mn-ea"/>
                <a:cs typeface="+mn-cs"/>
              </a:rPr>
              <a:t>——中奖号码不唯一</a:t>
            </a:r>
            <a:endParaRPr kumimoji="0" lang="zh-CN" altLang="en-US" sz="2400" b="0" i="0" u="none" strike="noStrike" kern="0" cap="none" spc="0" normalizeH="0" baseline="0" noProof="1">
              <a:solidFill>
                <a:srgbClr val="026974"/>
              </a:solidFill>
              <a:latin typeface="+mn-lt"/>
              <a:ea typeface="+mn-ea"/>
              <a:cs typeface="+mn-cs"/>
            </a:endParaRPr>
          </a:p>
          <a:p>
            <a:pPr marL="342900" marR="0" indent="-34290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a:solidFill>
                  <a:srgbClr val="026974"/>
                </a:solidFill>
                <a:latin typeface="+mn-lt"/>
                <a:ea typeface="+mn-ea"/>
                <a:cs typeface="+mn-cs"/>
              </a:rPr>
              <a:t>不区分出球顺序</a:t>
            </a:r>
            <a:endParaRPr kumimoji="0" lang="zh-CN" altLang="en-US" sz="2400" b="0" i="0" u="none" strike="noStrike" kern="0" cap="none" spc="0" normalizeH="0" baseline="0" noProof="1">
              <a:solidFill>
                <a:srgbClr val="026974"/>
              </a:solidFill>
              <a:latin typeface="+mn-lt"/>
              <a:ea typeface="+mn-ea"/>
              <a:cs typeface="+mn-cs"/>
            </a:endParaRPr>
          </a:p>
          <a:p>
            <a:pPr marL="0" marR="0" indent="0" algn="l" defTabSz="0" rtl="0" eaLnBrk="0" fontAlgn="base" latinLnBrk="0" hangingPunct="0">
              <a:lnSpc>
                <a:spcPct val="100000"/>
              </a:lnSpc>
              <a:spcBef>
                <a:spcPct val="20000"/>
              </a:spcBef>
              <a:spcAft>
                <a:spcPct val="0"/>
              </a:spcAft>
              <a:buClr>
                <a:schemeClr val="folHlink"/>
              </a:buClr>
              <a:buSzTx/>
              <a:buFont typeface="Wingdings" panose="05000000000000000000" pitchFamily="2" charset="2"/>
              <a:buNone/>
            </a:pPr>
            <a:endParaRPr kumimoji="0" lang="zh-CN" altLang="en-US" sz="2400" b="0" i="0" u="none" strike="noStrike" kern="0" cap="none" spc="0" normalizeH="0" baseline="0" noProof="1">
              <a:solidFill>
                <a:srgbClr val="026974"/>
              </a:solidFill>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 name="矩形: 圆角 49"/>
          <p:cNvSpPr/>
          <p:nvPr/>
        </p:nvSpPr>
        <p:spPr>
          <a:xfrm>
            <a:off x="1219200" y="1417638"/>
            <a:ext cx="7319963" cy="4298950"/>
          </a:xfrm>
          <a:prstGeom prst="roundRect">
            <a:avLst>
              <a:gd name="adj" fmla="val 103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zh-CN" altLang="en-US" sz="1600" strike="noStrike" noProof="1" dirty="0">
              <a:latin typeface="+mn-ea"/>
            </a:endParaRPr>
          </a:p>
        </p:txBody>
      </p:sp>
      <p:sp>
        <p:nvSpPr>
          <p:cNvPr id="56322" name="标题 1"/>
          <p:cNvSpPr>
            <a:spLocks noGrp="1"/>
          </p:cNvSpPr>
          <p:nvPr>
            <p:ph type="title"/>
          </p:nvPr>
        </p:nvSpPr>
        <p:spPr/>
        <p:txBody>
          <a:bodyPr anchor="ctr" anchorCtr="0"/>
          <a:p>
            <a:r>
              <a:rPr lang="zh-CN" altLang="en-US" dirty="0"/>
              <a:t>“快乐</a:t>
            </a:r>
            <a:r>
              <a:rPr lang="en-US" altLang="zh-CN" dirty="0"/>
              <a:t>8”</a:t>
            </a:r>
            <a:r>
              <a:rPr lang="zh-CN" altLang="en-US" dirty="0"/>
              <a:t>游戏规则介绍</a:t>
            </a:r>
            <a:endParaRPr lang="zh-CN" altLang="en-US" dirty="0"/>
          </a:p>
        </p:txBody>
      </p:sp>
      <p:grpSp>
        <p:nvGrpSpPr>
          <p:cNvPr id="23" name="组合 8"/>
          <p:cNvGrpSpPr/>
          <p:nvPr/>
        </p:nvGrpSpPr>
        <p:grpSpPr>
          <a:xfrm>
            <a:off x="1044575" y="1503363"/>
            <a:ext cx="522288" cy="520700"/>
            <a:chOff x="2492956" y="1106543"/>
            <a:chExt cx="1068059" cy="1068059"/>
          </a:xfrm>
        </p:grpSpPr>
        <p:grpSp>
          <p:nvGrpSpPr>
            <p:cNvPr id="24" name="组合 9"/>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b="1" strike="noStrike" noProof="1">
                  <a:solidFill>
                    <a:schemeClr val="tx1"/>
                  </a:solidFill>
                  <a:latin typeface="黑体" panose="02010600030101010101" pitchFamily="49" charset="-122"/>
                  <a:ea typeface="黑体" panose="02010600030101010101" pitchFamily="49" charset="-122"/>
                </a:endParaRPr>
              </a:p>
            </p:txBody>
          </p:sp>
          <p:sp>
            <p:nvSpPr>
              <p:cNvPr id="28" name="椭圆 2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b="1" strike="noStrike" noProof="1">
                  <a:solidFill>
                    <a:schemeClr val="tx1"/>
                  </a:solidFill>
                  <a:latin typeface="黑体" panose="02010600030101010101" pitchFamily="49" charset="-122"/>
                  <a:ea typeface="黑体" panose="02010600030101010101" pitchFamily="49" charset="-122"/>
                </a:endParaRPr>
              </a:p>
            </p:txBody>
          </p:sp>
        </p:grpSp>
        <p:sp>
          <p:nvSpPr>
            <p:cNvPr id="56325" name="TextBox 43"/>
            <p:cNvSpPr txBox="1"/>
            <p:nvPr/>
          </p:nvSpPr>
          <p:spPr>
            <a:xfrm>
              <a:off x="2492956" y="1395673"/>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选号</a:t>
              </a:r>
              <a:endParaRPr lang="zh-CN" altLang="en-US" sz="1400" b="1" dirty="0">
                <a:solidFill>
                  <a:srgbClr val="014353"/>
                </a:solidFill>
                <a:latin typeface="黑体" panose="02010600030101010101" pitchFamily="49" charset="-122"/>
                <a:ea typeface="黑体" panose="02010600030101010101" pitchFamily="49" charset="-122"/>
              </a:endParaRPr>
            </a:p>
          </p:txBody>
        </p:sp>
      </p:grpSp>
      <p:grpSp>
        <p:nvGrpSpPr>
          <p:cNvPr id="29" name="组合 16"/>
          <p:cNvGrpSpPr/>
          <p:nvPr/>
        </p:nvGrpSpPr>
        <p:grpSpPr>
          <a:xfrm>
            <a:off x="1050925" y="2325688"/>
            <a:ext cx="520700" cy="522287"/>
            <a:chOff x="2492956" y="1106543"/>
            <a:chExt cx="1068059" cy="1068059"/>
          </a:xfrm>
        </p:grpSpPr>
        <p:grpSp>
          <p:nvGrpSpPr>
            <p:cNvPr id="30" name="组合 17"/>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3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sp>
            <p:nvSpPr>
              <p:cNvPr id="33" name="椭圆 3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grpSp>
        <p:sp>
          <p:nvSpPr>
            <p:cNvPr id="56328" name="TextBox 43"/>
            <p:cNvSpPr txBox="1"/>
            <p:nvPr/>
          </p:nvSpPr>
          <p:spPr>
            <a:xfrm>
              <a:off x="2502351" y="1398863"/>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玩法</a:t>
              </a:r>
              <a:endParaRPr lang="zh-CN" altLang="en-US" sz="1400" b="1" dirty="0">
                <a:latin typeface="黑体" panose="02010600030101010101" pitchFamily="49" charset="-122"/>
                <a:ea typeface="黑体" panose="02010600030101010101" pitchFamily="49" charset="-122"/>
              </a:endParaRPr>
            </a:p>
          </p:txBody>
        </p:sp>
      </p:grpSp>
      <p:grpSp>
        <p:nvGrpSpPr>
          <p:cNvPr id="34" name="组合 22"/>
          <p:cNvGrpSpPr/>
          <p:nvPr/>
        </p:nvGrpSpPr>
        <p:grpSpPr>
          <a:xfrm>
            <a:off x="1044575" y="3273425"/>
            <a:ext cx="531813" cy="522288"/>
            <a:chOff x="2473216" y="1106543"/>
            <a:chExt cx="1087799" cy="1068059"/>
          </a:xfrm>
        </p:grpSpPr>
        <p:grpSp>
          <p:nvGrpSpPr>
            <p:cNvPr id="35" name="组合 23"/>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37"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sp>
            <p:nvSpPr>
              <p:cNvPr id="38" name="椭圆 3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grpSp>
        <p:sp>
          <p:nvSpPr>
            <p:cNvPr id="56331" name="TextBox 43"/>
            <p:cNvSpPr txBox="1"/>
            <p:nvPr/>
          </p:nvSpPr>
          <p:spPr>
            <a:xfrm>
              <a:off x="2473216" y="1401041"/>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投注</a:t>
              </a:r>
              <a:endParaRPr lang="zh-CN" altLang="en-US" sz="1400" b="1" dirty="0">
                <a:solidFill>
                  <a:srgbClr val="014353"/>
                </a:solidFill>
                <a:latin typeface="黑体" panose="02010600030101010101" pitchFamily="49" charset="-122"/>
                <a:ea typeface="黑体" panose="02010600030101010101" pitchFamily="49" charset="-122"/>
              </a:endParaRPr>
            </a:p>
          </p:txBody>
        </p:sp>
      </p:grpSp>
      <p:grpSp>
        <p:nvGrpSpPr>
          <p:cNvPr id="39" name="组合 28"/>
          <p:cNvGrpSpPr/>
          <p:nvPr/>
        </p:nvGrpSpPr>
        <p:grpSpPr>
          <a:xfrm>
            <a:off x="1050925" y="4346575"/>
            <a:ext cx="520700" cy="522288"/>
            <a:chOff x="2492956" y="1106543"/>
            <a:chExt cx="1068059" cy="1068059"/>
          </a:xfrm>
        </p:grpSpPr>
        <p:grpSp>
          <p:nvGrpSpPr>
            <p:cNvPr id="40" name="组合 29"/>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42"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sp>
            <p:nvSpPr>
              <p:cNvPr id="43" name="椭圆 4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grpSp>
        <p:sp>
          <p:nvSpPr>
            <p:cNvPr id="56334" name="TextBox 43"/>
            <p:cNvSpPr txBox="1"/>
            <p:nvPr/>
          </p:nvSpPr>
          <p:spPr>
            <a:xfrm>
              <a:off x="2507080" y="1415684"/>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销售</a:t>
              </a:r>
              <a:endParaRPr lang="zh-CN" altLang="en-US" sz="1400" b="1" dirty="0">
                <a:solidFill>
                  <a:srgbClr val="014353"/>
                </a:solidFill>
                <a:latin typeface="黑体" panose="02010600030101010101" pitchFamily="49" charset="-122"/>
                <a:ea typeface="黑体" panose="02010600030101010101" pitchFamily="49" charset="-122"/>
              </a:endParaRPr>
            </a:p>
          </p:txBody>
        </p:sp>
      </p:grpSp>
      <p:sp>
        <p:nvSpPr>
          <p:cNvPr id="44" name="TextBox 18"/>
          <p:cNvSpPr txBox="1"/>
          <p:nvPr/>
        </p:nvSpPr>
        <p:spPr>
          <a:xfrm>
            <a:off x="1681163" y="1468438"/>
            <a:ext cx="4535487" cy="865187"/>
          </a:xfrm>
          <a:prstGeom prst="rect">
            <a:avLst/>
          </a:prstGeom>
          <a:noFill/>
          <a:ln w="9525">
            <a:noFill/>
          </a:ln>
        </p:spPr>
        <p:txBody>
          <a:bodyPr wrap="square" anchor="t" anchorCtr="0">
            <a:spAutoFit/>
          </a:bodyPr>
          <a:p>
            <a:pPr>
              <a:lnSpc>
                <a:spcPct val="120000"/>
              </a:lnSpc>
            </a:pPr>
            <a:r>
              <a:rPr lang="zh-CN" altLang="en-US" sz="1400" b="1" dirty="0">
                <a:latin typeface="楷体" panose="02010609060101010101" pitchFamily="49" charset="-122"/>
                <a:ea typeface="楷体" panose="02010609060101010101" pitchFamily="49" charset="-122"/>
              </a:rPr>
              <a:t>备选号码：八十个</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从</a:t>
            </a:r>
            <a:r>
              <a:rPr lang="en-US" altLang="zh-CN" sz="1400" b="1" dirty="0">
                <a:latin typeface="楷体" panose="02010609060101010101" pitchFamily="49" charset="-122"/>
                <a:ea typeface="楷体" panose="02010609060101010101" pitchFamily="49" charset="-122"/>
              </a:rPr>
              <a:t>1</a:t>
            </a:r>
            <a:r>
              <a:rPr lang="zh-CN" altLang="en-US" sz="1400" b="1" dirty="0">
                <a:latin typeface="楷体" panose="02010609060101010101" pitchFamily="49" charset="-122"/>
                <a:ea typeface="楷体" panose="02010609060101010101" pitchFamily="49" charset="-122"/>
              </a:rPr>
              <a:t>至</a:t>
            </a:r>
            <a:r>
              <a:rPr lang="en-US" altLang="zh-CN" sz="1400" b="1" dirty="0">
                <a:latin typeface="楷体" panose="02010609060101010101" pitchFamily="49" charset="-122"/>
                <a:ea typeface="楷体" panose="02010609060101010101" pitchFamily="49" charset="-122"/>
              </a:rPr>
              <a:t>80</a:t>
            </a:r>
            <a:r>
              <a:rPr lang="zh-CN" altLang="en-US" sz="1400" b="1" dirty="0">
                <a:latin typeface="楷体" panose="02010609060101010101" pitchFamily="49" charset="-122"/>
                <a:ea typeface="楷体" panose="02010609060101010101" pitchFamily="49" charset="-122"/>
              </a:rPr>
              <a:t>共八十个号码中，任意选择一至十个号码进行投注，每一组一个至十个号码的组合称为一注彩票。</a:t>
            </a:r>
            <a:endParaRPr lang="zh-CN" altLang="en-US" sz="1400" b="1" dirty="0">
              <a:latin typeface="楷体" panose="02010609060101010101" pitchFamily="49" charset="-122"/>
              <a:ea typeface="楷体" panose="02010609060101010101" pitchFamily="49" charset="-122"/>
            </a:endParaRPr>
          </a:p>
        </p:txBody>
      </p:sp>
      <p:sp>
        <p:nvSpPr>
          <p:cNvPr id="45" name="矩形 44"/>
          <p:cNvSpPr/>
          <p:nvPr/>
        </p:nvSpPr>
        <p:spPr>
          <a:xfrm>
            <a:off x="1681163" y="2325688"/>
            <a:ext cx="4429125" cy="866775"/>
          </a:xfrm>
          <a:prstGeom prst="rect">
            <a:avLst/>
          </a:prstGeom>
          <a:noFill/>
          <a:ln w="9525">
            <a:noFill/>
          </a:ln>
        </p:spPr>
        <p:txBody>
          <a:bodyPr wrap="square" anchor="t" anchorCtr="0">
            <a:spAutoFit/>
          </a:bodyPr>
          <a:p>
            <a:pPr>
              <a:lnSpc>
                <a:spcPct val="120000"/>
              </a:lnSpc>
            </a:pPr>
            <a:r>
              <a:rPr lang="zh-CN" altLang="en-US" sz="1400" b="1" dirty="0">
                <a:latin typeface="楷体" panose="02010609060101010101" pitchFamily="49" charset="-122"/>
                <a:ea typeface="楷体" panose="02010609060101010101" pitchFamily="49" charset="-122"/>
              </a:rPr>
              <a:t>十种玩法</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快乐</a:t>
            </a:r>
            <a:r>
              <a:rPr lang="en-US" altLang="zh-CN" sz="1400" b="1" dirty="0">
                <a:latin typeface="楷体" panose="02010609060101010101" pitchFamily="49" charset="-122"/>
                <a:ea typeface="楷体" panose="02010609060101010101" pitchFamily="49" charset="-122"/>
              </a:rPr>
              <a:t>8</a:t>
            </a:r>
            <a:r>
              <a:rPr lang="zh-CN" altLang="en-US" sz="1400" b="1" dirty="0">
                <a:latin typeface="楷体" panose="02010609060101010101" pitchFamily="49" charset="-122"/>
                <a:ea typeface="楷体" panose="02010609060101010101" pitchFamily="49" charset="-122"/>
              </a:rPr>
              <a:t>游戏共包括：选一、选二、选三、选四、选五、选六、选七、选八、选九和选十，十种玩法。</a:t>
            </a:r>
            <a:endParaRPr lang="zh-CN" altLang="en-US" sz="1400" b="1" dirty="0">
              <a:latin typeface="楷体" panose="02010609060101010101" pitchFamily="49" charset="-122"/>
              <a:ea typeface="楷体" panose="02010609060101010101" pitchFamily="49" charset="-122"/>
            </a:endParaRPr>
          </a:p>
        </p:txBody>
      </p:sp>
      <p:sp>
        <p:nvSpPr>
          <p:cNvPr id="46" name="矩形 45"/>
          <p:cNvSpPr/>
          <p:nvPr/>
        </p:nvSpPr>
        <p:spPr>
          <a:xfrm>
            <a:off x="1681163" y="3211513"/>
            <a:ext cx="4249737" cy="1123950"/>
          </a:xfrm>
          <a:prstGeom prst="rect">
            <a:avLst/>
          </a:prstGeom>
          <a:noFill/>
          <a:ln w="9525">
            <a:noFill/>
          </a:ln>
        </p:spPr>
        <p:txBody>
          <a:bodyPr wrap="square" anchor="t" anchorCtr="0">
            <a:spAutoFit/>
          </a:bodyPr>
          <a:p>
            <a:pPr>
              <a:lnSpc>
                <a:spcPct val="120000"/>
              </a:lnSpc>
            </a:pPr>
            <a:r>
              <a:rPr lang="zh-CN" altLang="en-US" sz="1400" b="1" dirty="0">
                <a:latin typeface="楷体" panose="02010609060101010101" pitchFamily="49" charset="-122"/>
                <a:ea typeface="楷体" panose="02010609060101010101" pitchFamily="49" charset="-122"/>
              </a:rPr>
              <a:t>自选、机选</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单式、复式、胆拖投注</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多倍投注</a:t>
            </a:r>
            <a:r>
              <a:rPr lang="en-US" altLang="zh-CN" sz="1400" b="1" dirty="0">
                <a:latin typeface="楷体" panose="02010609060101010101" pitchFamily="49" charset="-122"/>
                <a:ea typeface="楷体" panose="02010609060101010101" pitchFamily="49" charset="-122"/>
              </a:rPr>
              <a:t>2~15</a:t>
            </a:r>
            <a:r>
              <a:rPr lang="zh-CN" altLang="en-US" sz="1400" b="1" dirty="0">
                <a:latin typeface="楷体" panose="02010609060101010101" pitchFamily="49" charset="-122"/>
                <a:ea typeface="楷体" panose="02010609060101010101" pitchFamily="49" charset="-122"/>
              </a:rPr>
              <a:t>倍</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单张彩票的投注注数不得超过</a:t>
            </a:r>
            <a:r>
              <a:rPr lang="en-US" altLang="zh-CN" sz="1400" b="1" dirty="0">
                <a:latin typeface="楷体" panose="02010609060101010101" pitchFamily="49" charset="-122"/>
                <a:ea typeface="楷体" panose="02010609060101010101" pitchFamily="49" charset="-122"/>
              </a:rPr>
              <a:t>10000</a:t>
            </a:r>
            <a:r>
              <a:rPr lang="zh-CN" altLang="en-US" sz="1400" b="1" dirty="0">
                <a:latin typeface="楷体" panose="02010609060101010101" pitchFamily="49" charset="-122"/>
                <a:ea typeface="楷体" panose="02010609060101010101" pitchFamily="49" charset="-122"/>
              </a:rPr>
              <a:t>注。</a:t>
            </a:r>
            <a:endParaRPr lang="zh-CN" altLang="en-US" sz="1400" b="1" dirty="0">
              <a:latin typeface="楷体" panose="02010609060101010101" pitchFamily="49" charset="-122"/>
              <a:ea typeface="楷体" panose="02010609060101010101" pitchFamily="49" charset="-122"/>
            </a:endParaRPr>
          </a:p>
        </p:txBody>
      </p:sp>
      <p:sp>
        <p:nvSpPr>
          <p:cNvPr id="47" name="矩形 46"/>
          <p:cNvSpPr/>
          <p:nvPr/>
        </p:nvSpPr>
        <p:spPr>
          <a:xfrm>
            <a:off x="1681163" y="4346575"/>
            <a:ext cx="2930525" cy="608013"/>
          </a:xfrm>
          <a:prstGeom prst="rect">
            <a:avLst/>
          </a:prstGeom>
          <a:noFill/>
          <a:ln w="9525">
            <a:noFill/>
          </a:ln>
        </p:spPr>
        <p:txBody>
          <a:bodyPr wrap="square" anchor="t" anchorCtr="0">
            <a:spAutoFit/>
          </a:bodyPr>
          <a:p>
            <a:pPr>
              <a:lnSpc>
                <a:spcPct val="120000"/>
              </a:lnSpc>
            </a:pPr>
            <a:r>
              <a:rPr lang="zh-CN" altLang="en-US" sz="1400" b="1" dirty="0">
                <a:latin typeface="楷体" panose="02010609060101010101" pitchFamily="49" charset="-122"/>
                <a:ea typeface="楷体" panose="02010609060101010101" pitchFamily="49" charset="-122"/>
              </a:rPr>
              <a:t>每注金额人民币</a:t>
            </a:r>
            <a:r>
              <a:rPr lang="en-US" altLang="zh-CN" sz="1400" b="1" dirty="0">
                <a:latin typeface="楷体" panose="02010609060101010101" pitchFamily="49" charset="-122"/>
                <a:ea typeface="楷体" panose="02010609060101010101" pitchFamily="49" charset="-122"/>
              </a:rPr>
              <a:t>2</a:t>
            </a:r>
            <a:r>
              <a:rPr lang="zh-CN" altLang="en-US" sz="1400" b="1" dirty="0">
                <a:latin typeface="楷体" panose="02010609060101010101" pitchFamily="49" charset="-122"/>
                <a:ea typeface="楷体" panose="02010609060101010101" pitchFamily="49" charset="-122"/>
              </a:rPr>
              <a:t>元</a:t>
            </a:r>
            <a:endParaRPr lang="en-US" altLang="zh-CN" sz="1400" b="1" dirty="0">
              <a:latin typeface="楷体" panose="02010609060101010101" pitchFamily="49" charset="-122"/>
              <a:ea typeface="楷体" panose="02010609060101010101" pitchFamily="49" charset="-122"/>
            </a:endParaRPr>
          </a:p>
          <a:p>
            <a:pPr>
              <a:lnSpc>
                <a:spcPct val="120000"/>
              </a:lnSpc>
            </a:pPr>
            <a:r>
              <a:rPr lang="zh-CN" altLang="en-US" sz="1400" b="1" dirty="0">
                <a:latin typeface="楷体" panose="02010609060101010101" pitchFamily="49" charset="-122"/>
                <a:ea typeface="楷体" panose="02010609060101010101" pitchFamily="49" charset="-122"/>
              </a:rPr>
              <a:t>每天销售一期</a:t>
            </a:r>
            <a:endParaRPr lang="zh-CN" altLang="en-US" sz="1400" b="1" dirty="0">
              <a:latin typeface="楷体" panose="02010609060101010101" pitchFamily="49" charset="-122"/>
              <a:ea typeface="楷体" panose="02010609060101010101" pitchFamily="49" charset="-122"/>
            </a:endParaRPr>
          </a:p>
        </p:txBody>
      </p:sp>
      <p:grpSp>
        <p:nvGrpSpPr>
          <p:cNvPr id="49" name="组合 22"/>
          <p:cNvGrpSpPr/>
          <p:nvPr/>
        </p:nvGrpSpPr>
        <p:grpSpPr>
          <a:xfrm>
            <a:off x="1066800" y="5006975"/>
            <a:ext cx="531813" cy="520700"/>
            <a:chOff x="2473216" y="1106543"/>
            <a:chExt cx="1087799" cy="1068059"/>
          </a:xfrm>
        </p:grpSpPr>
        <p:grpSp>
          <p:nvGrpSpPr>
            <p:cNvPr id="51" name="组合 23"/>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53"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sp>
            <p:nvSpPr>
              <p:cNvPr id="54" name="椭圆 53"/>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chemeClr val="tx1"/>
                  </a:solidFill>
                  <a:latin typeface="黑体" panose="02010600030101010101" pitchFamily="49" charset="-122"/>
                  <a:ea typeface="黑体" panose="02010600030101010101" pitchFamily="49" charset="-122"/>
                </a:endParaRPr>
              </a:p>
            </p:txBody>
          </p:sp>
        </p:grpSp>
        <p:sp>
          <p:nvSpPr>
            <p:cNvPr id="56341" name="TextBox 43"/>
            <p:cNvSpPr txBox="1"/>
            <p:nvPr/>
          </p:nvSpPr>
          <p:spPr>
            <a:xfrm>
              <a:off x="2473216" y="1401041"/>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开奖</a:t>
              </a:r>
              <a:endParaRPr lang="zh-CN" altLang="en-US" sz="1400" b="1" dirty="0">
                <a:solidFill>
                  <a:srgbClr val="014353"/>
                </a:solidFill>
                <a:latin typeface="黑体" panose="02010600030101010101" pitchFamily="49" charset="-122"/>
                <a:ea typeface="黑体" panose="02010600030101010101" pitchFamily="49" charset="-122"/>
              </a:endParaRPr>
            </a:p>
          </p:txBody>
        </p:sp>
      </p:grpSp>
      <p:sp>
        <p:nvSpPr>
          <p:cNvPr id="55" name="矩形 54"/>
          <p:cNvSpPr/>
          <p:nvPr/>
        </p:nvSpPr>
        <p:spPr>
          <a:xfrm>
            <a:off x="1681163" y="5018088"/>
            <a:ext cx="3122612" cy="522287"/>
          </a:xfrm>
          <a:prstGeom prst="rect">
            <a:avLst/>
          </a:prstGeom>
          <a:noFill/>
          <a:ln w="9525">
            <a:noFill/>
          </a:ln>
        </p:spPr>
        <p:txBody>
          <a:bodyPr wrap="square" anchor="t" anchorCtr="0">
            <a:spAutoFit/>
          </a:bodyPr>
          <a:p>
            <a:r>
              <a:rPr lang="zh-CN" altLang="en-US" sz="1400" b="1" dirty="0">
                <a:latin typeface="楷体" panose="02010609060101010101" pitchFamily="49" charset="-122"/>
                <a:ea typeface="楷体" panose="02010609060101010101" pitchFamily="49" charset="-122"/>
              </a:rPr>
              <a:t>每期开奖开奖号码：二十个号码</a:t>
            </a:r>
            <a:endParaRPr lang="en-US" altLang="zh-CN" sz="1400" b="1" dirty="0">
              <a:latin typeface="楷体" panose="02010609060101010101" pitchFamily="49" charset="-122"/>
              <a:ea typeface="楷体" panose="02010609060101010101" pitchFamily="49" charset="-122"/>
            </a:endParaRPr>
          </a:p>
          <a:p>
            <a:r>
              <a:rPr lang="zh-CN" altLang="en-US" sz="1400" b="1" dirty="0">
                <a:latin typeface="楷体" panose="02010609060101010101" pitchFamily="49" charset="-122"/>
                <a:ea typeface="楷体" panose="02010609060101010101" pitchFamily="49" charset="-122"/>
              </a:rPr>
              <a:t>期结时间：</a:t>
            </a:r>
            <a:r>
              <a:rPr lang="en-US" altLang="zh-CN" sz="1400" b="1" dirty="0">
                <a:latin typeface="楷体" panose="02010609060101010101" pitchFamily="49" charset="-122"/>
                <a:ea typeface="楷体" panose="02010609060101010101" pitchFamily="49" charset="-122"/>
              </a:rPr>
              <a:t>20:50 </a:t>
            </a:r>
            <a:r>
              <a:rPr lang="zh-CN" altLang="en-US" sz="1400" b="1" dirty="0">
                <a:latin typeface="楷体" panose="02010609060101010101" pitchFamily="49" charset="-122"/>
                <a:ea typeface="楷体" panose="02010609060101010101" pitchFamily="49" charset="-122"/>
              </a:rPr>
              <a:t>开奖时间：</a:t>
            </a:r>
            <a:r>
              <a:rPr lang="en-US" altLang="zh-CN" sz="1400" b="1" dirty="0">
                <a:latin typeface="楷体" panose="02010609060101010101" pitchFamily="49" charset="-122"/>
                <a:ea typeface="楷体" panose="02010609060101010101" pitchFamily="49" charset="-122"/>
              </a:rPr>
              <a:t>21:30</a:t>
            </a:r>
            <a:endParaRPr lang="en-US" altLang="zh-CN" sz="1400" b="1" dirty="0">
              <a:latin typeface="楷体" panose="02010609060101010101" pitchFamily="49" charset="-122"/>
              <a:ea typeface="楷体" panose="02010609060101010101" pitchFamily="49" charset="-122"/>
            </a:endParaRPr>
          </a:p>
        </p:txBody>
      </p:sp>
      <p:pic>
        <p:nvPicPr>
          <p:cNvPr id="48" name="图片 47"/>
          <p:cNvPicPr/>
          <p:nvPr/>
        </p:nvPicPr>
        <p:blipFill rotWithShape="1">
          <a:blip r:embed="rId1"/>
          <a:srcRect b="1047"/>
          <a:stretch>
            <a:fillRect/>
          </a:stretch>
        </p:blipFill>
        <p:spPr bwMode="auto">
          <a:xfrm>
            <a:off x="6226175" y="1703388"/>
            <a:ext cx="1851025" cy="314166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 name="图片 6"/>
          <p:cNvPicPr>
            <a:picLocks noChangeAspect="1"/>
          </p:cNvPicPr>
          <p:nvPr/>
        </p:nvPicPr>
        <p:blipFill>
          <a:blip r:embed="rId2"/>
          <a:stretch>
            <a:fillRect/>
          </a:stretch>
        </p:blipFill>
        <p:spPr>
          <a:xfrm>
            <a:off x="4968875" y="4941888"/>
            <a:ext cx="3062288" cy="593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000000"/>
                                          </p:val>
                                        </p:tav>
                                        <p:tav tm="100000">
                                          <p:val>
                                            <p:strVal val="#ppt_w"/>
                                          </p:val>
                                        </p:tav>
                                      </p:tavLst>
                                    </p:anim>
                                    <p:anim calcmode="lin" valueType="num">
                                      <p:cBhvr>
                                        <p:cTn id="8" dur="500" fill="hold"/>
                                        <p:tgtEl>
                                          <p:spTgt spid="50"/>
                                        </p:tgtEl>
                                        <p:attrNameLst>
                                          <p:attrName>ppt_h</p:attrName>
                                        </p:attrNameLst>
                                      </p:cBhvr>
                                      <p:tavLst>
                                        <p:tav tm="0">
                                          <p:val>
                                            <p:fltVal val="0.00000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heckerboard(across)">
                                      <p:cBhvr>
                                        <p:cTn id="18" dur="500"/>
                                        <p:tgtEl>
                                          <p:spTgt spid="4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4" grpId="0"/>
      <p:bldP spid="45" grpId="0"/>
      <p:bldP spid="46" grpId="0"/>
      <p:bldP spid="47"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p:txBody>
          <a:bodyPr anchor="ctr" anchorCtr="0"/>
          <a:p>
            <a:r>
              <a:rPr lang="zh-CN" altLang="en-US"/>
              <a:t>“快乐</a:t>
            </a:r>
            <a:r>
              <a:rPr lang="en-US" altLang="zh-CN"/>
              <a:t>8”</a:t>
            </a:r>
            <a:r>
              <a:rPr lang="zh-CN" altLang="en-US"/>
              <a:t>游戏规则</a:t>
            </a:r>
            <a:endParaRPr lang="zh-CN" altLang="en-US" dirty="0"/>
          </a:p>
        </p:txBody>
      </p:sp>
      <p:sp>
        <p:nvSpPr>
          <p:cNvPr id="6" name="矩形: 圆角 49"/>
          <p:cNvSpPr/>
          <p:nvPr/>
        </p:nvSpPr>
        <p:spPr>
          <a:xfrm>
            <a:off x="93663" y="1782763"/>
            <a:ext cx="8915400" cy="3579813"/>
          </a:xfrm>
          <a:prstGeom prst="roundRect">
            <a:avLst>
              <a:gd name="adj" fmla="val 13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ctr" fontAlgn="base"/>
            <a:endParaRPr lang="zh-CN" altLang="en-US" sz="1600" strike="noStrike" noProof="1" dirty="0">
              <a:ln w="22225">
                <a:solidFill>
                  <a:srgbClr val="FFC000"/>
                </a:solidFill>
                <a:prstDash val="solid"/>
              </a:ln>
              <a:solidFill>
                <a:schemeClr val="tx2"/>
              </a:solidFill>
              <a:effectLst/>
              <a:latin typeface="+mn-ea"/>
            </a:endParaRPr>
          </a:p>
        </p:txBody>
      </p:sp>
      <p:grpSp>
        <p:nvGrpSpPr>
          <p:cNvPr id="16" name="组合 22"/>
          <p:cNvGrpSpPr/>
          <p:nvPr/>
        </p:nvGrpSpPr>
        <p:grpSpPr>
          <a:xfrm>
            <a:off x="152400" y="1531938"/>
            <a:ext cx="531813" cy="522287"/>
            <a:chOff x="2473216" y="1106543"/>
            <a:chExt cx="1087799" cy="1068059"/>
          </a:xfrm>
        </p:grpSpPr>
        <p:grpSp>
          <p:nvGrpSpPr>
            <p:cNvPr id="17" name="组合 23"/>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9"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rgbClr val="C00000"/>
                  </a:solidFill>
                  <a:latin typeface="楷体" panose="02010609060101010101" pitchFamily="49" charset="-122"/>
                  <a:ea typeface="楷体" panose="02010609060101010101" pitchFamily="49" charset="-122"/>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endParaRPr lang="zh-CN" altLang="en-US" sz="1400" b="1" strike="noStrike" kern="1200" noProof="1">
                  <a:solidFill>
                    <a:srgbClr val="C00000"/>
                  </a:solidFill>
                  <a:latin typeface="楷体" panose="02010609060101010101" pitchFamily="49" charset="-122"/>
                  <a:ea typeface="楷体" panose="02010609060101010101" pitchFamily="49" charset="-122"/>
                </a:endParaRPr>
              </a:p>
            </p:txBody>
          </p:sp>
        </p:grpSp>
        <p:sp>
          <p:nvSpPr>
            <p:cNvPr id="57349" name="TextBox 43"/>
            <p:cNvSpPr txBox="1"/>
            <p:nvPr/>
          </p:nvSpPr>
          <p:spPr>
            <a:xfrm>
              <a:off x="2473216" y="1401041"/>
              <a:ext cx="1053935" cy="440712"/>
            </a:xfrm>
            <a:prstGeom prst="rect">
              <a:avLst/>
            </a:prstGeom>
            <a:noFill/>
            <a:ln w="9525">
              <a:noFill/>
            </a:ln>
          </p:spPr>
          <p:txBody>
            <a:bodyPr wrap="square" lIns="0" tIns="0" rIns="0" bIns="0" anchor="t" anchorCtr="0">
              <a:spAutoFit/>
            </a:bodyPr>
            <a:p>
              <a:pPr algn="ctr"/>
              <a:r>
                <a:rPr lang="zh-CN" altLang="en-US" sz="1400" b="1" dirty="0">
                  <a:solidFill>
                    <a:srgbClr val="014353"/>
                  </a:solidFill>
                  <a:latin typeface="黑体" panose="02010600030101010101" pitchFamily="49" charset="-122"/>
                  <a:ea typeface="黑体" panose="02010600030101010101" pitchFamily="49" charset="-122"/>
                </a:rPr>
                <a:t>设奖</a:t>
              </a:r>
              <a:endParaRPr lang="zh-CN" altLang="en-US" sz="1400" b="1" dirty="0">
                <a:solidFill>
                  <a:srgbClr val="014353"/>
                </a:solidFill>
                <a:latin typeface="黑体" panose="02010600030101010101" pitchFamily="49" charset="-122"/>
                <a:ea typeface="黑体" panose="02010600030101010101" pitchFamily="49" charset="-122"/>
              </a:endParaRPr>
            </a:p>
          </p:txBody>
        </p:sp>
      </p:grpSp>
      <p:sp>
        <p:nvSpPr>
          <p:cNvPr id="28" name="文本框 27"/>
          <p:cNvSpPr txBox="1"/>
          <p:nvPr/>
        </p:nvSpPr>
        <p:spPr>
          <a:xfrm>
            <a:off x="6443663" y="2554288"/>
            <a:ext cx="2505075" cy="2300288"/>
          </a:xfrm>
          <a:prstGeom prst="rect">
            <a:avLst/>
          </a:prstGeom>
          <a:noFill/>
        </p:spPr>
        <p:txBody>
          <a:bodyPr wrap="square" lIns="0" tIns="0" rIns="0" bIns="0" rtlCol="0">
            <a:spAutoFit/>
          </a:bodyPr>
          <a:lstStyle/>
          <a:p>
            <a:pPr marL="285750" indent="-285750">
              <a:spcAft>
                <a:spcPts val="900"/>
              </a:spcAft>
              <a:buFont typeface="Wingdings" panose="05000000000000000000" pitchFamily="2" charset="2"/>
              <a:buChar char="l"/>
            </a:pPr>
            <a:r>
              <a:rPr lang="zh-CN" altLang="en-US" sz="1400" b="1" noProof="1" dirty="0">
                <a:latin typeface="楷体" panose="02010609060101010101" pitchFamily="49" charset="-122"/>
                <a:ea typeface="楷体" panose="02010609060101010101" pitchFamily="49" charset="-122"/>
                <a:cs typeface="华文楷体" panose="02010600040101010101" charset="-122"/>
              </a:rPr>
              <a:t>快乐</a:t>
            </a:r>
            <a:r>
              <a:rPr lang="en-US" altLang="zh-CN" sz="1400" b="1" noProof="1" dirty="0">
                <a:latin typeface="楷体" panose="02010609060101010101" pitchFamily="49" charset="-122"/>
                <a:ea typeface="楷体" panose="02010609060101010101" pitchFamily="49" charset="-122"/>
                <a:cs typeface="华文楷体" panose="02010600040101010101" charset="-122"/>
              </a:rPr>
              <a:t>8</a:t>
            </a:r>
            <a:r>
              <a:rPr lang="zh-CN" altLang="en-US" sz="1400" b="1" noProof="1" dirty="0">
                <a:latin typeface="楷体" panose="02010609060101010101" pitchFamily="49" charset="-122"/>
                <a:ea typeface="楷体" panose="02010609060101010101" pitchFamily="49" charset="-122"/>
                <a:cs typeface="华文楷体" panose="02010600040101010101" charset="-122"/>
              </a:rPr>
              <a:t>游戏</a:t>
            </a: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按不同玩法设奖</a:t>
            </a:r>
            <a:endParaRPr lang="en-US" altLang="zh-CN" sz="1400" b="1" noProof="1" dirty="0">
              <a:latin typeface="楷体" panose="02010609060101010101" pitchFamily="49" charset="-122"/>
              <a:ea typeface="楷体" panose="02010609060101010101" pitchFamily="49" charset="-122"/>
              <a:cs typeface="华文楷体" panose="02010600040101010101" charset="-122"/>
            </a:endParaRPr>
          </a:p>
          <a:p>
            <a:pPr marL="285750" indent="-285750">
              <a:spcAft>
                <a:spcPts val="900"/>
              </a:spcAft>
              <a:buFont typeface="Wingdings" panose="05000000000000000000" pitchFamily="2" charset="2"/>
              <a:buChar char="l"/>
            </a:pPr>
            <a:r>
              <a:rPr lang="zh-CN" altLang="en-US" sz="1400" b="1" noProof="1" dirty="0">
                <a:latin typeface="楷体" panose="02010609060101010101" pitchFamily="49" charset="-122"/>
                <a:ea typeface="楷体" panose="02010609060101010101" pitchFamily="49" charset="-122"/>
                <a:cs typeface="华文楷体" panose="02010600040101010101" charset="-122"/>
              </a:rPr>
              <a:t>“选十”玩法中</a:t>
            </a: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“选十中十”</a:t>
            </a:r>
            <a:r>
              <a:rPr lang="zh-CN" altLang="en-US" sz="1400" b="1" noProof="1" dirty="0">
                <a:latin typeface="楷体" panose="02010609060101010101" pitchFamily="49" charset="-122"/>
                <a:ea typeface="楷体" panose="02010609060101010101" pitchFamily="49" charset="-122"/>
                <a:cs typeface="华文楷体" panose="02010600040101010101" charset="-122"/>
              </a:rPr>
              <a:t>奖等采用</a:t>
            </a: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浮动奖金设奖</a:t>
            </a:r>
            <a:endParaRPr lang="en-US" altLang="zh-CN" sz="1400" b="1" noProof="1" dirty="0">
              <a:solidFill>
                <a:srgbClr val="C00000"/>
              </a:solidFill>
              <a:latin typeface="楷体" panose="02010609060101010101" pitchFamily="49" charset="-122"/>
              <a:ea typeface="楷体" panose="02010609060101010101" pitchFamily="49" charset="-122"/>
              <a:cs typeface="华文楷体" panose="02010600040101010101" charset="-122"/>
            </a:endParaRPr>
          </a:p>
          <a:p>
            <a:pPr marL="285750" indent="-285750">
              <a:spcAft>
                <a:spcPts val="900"/>
              </a:spcAft>
              <a:buFont typeface="Wingdings" panose="05000000000000000000" pitchFamily="2" charset="2"/>
              <a:buChar char="l"/>
            </a:pP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其它</a:t>
            </a:r>
            <a:r>
              <a:rPr lang="zh-CN" altLang="en-US" sz="1400" b="1" noProof="1" dirty="0">
                <a:latin typeface="楷体" panose="02010609060101010101" pitchFamily="49" charset="-122"/>
                <a:ea typeface="楷体" panose="02010609060101010101" pitchFamily="49" charset="-122"/>
                <a:cs typeface="华文楷体" panose="02010600040101010101" charset="-122"/>
              </a:rPr>
              <a:t>玩法各奖等均采用</a:t>
            </a: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固定奖金设奖</a:t>
            </a:r>
            <a:endParaRPr lang="en-US" altLang="zh-CN" sz="1400" b="1" noProof="1" dirty="0">
              <a:latin typeface="楷体" panose="02010609060101010101" pitchFamily="49" charset="-122"/>
              <a:ea typeface="楷体" panose="02010609060101010101" pitchFamily="49" charset="-122"/>
              <a:cs typeface="华文楷体" panose="02010600040101010101" charset="-122"/>
            </a:endParaRPr>
          </a:p>
          <a:p>
            <a:pPr marL="285750" indent="-285750">
              <a:spcAft>
                <a:spcPts val="900"/>
              </a:spcAft>
              <a:buFont typeface="Wingdings" panose="05000000000000000000" pitchFamily="2" charset="2"/>
              <a:buChar char="l"/>
            </a:pPr>
            <a:r>
              <a:rPr lang="zh-CN" altLang="en-US" sz="1400" b="1" noProof="1" dirty="0">
                <a:solidFill>
                  <a:srgbClr val="C00000"/>
                </a:solidFill>
                <a:latin typeface="楷体" panose="02010609060101010101" pitchFamily="49" charset="-122"/>
                <a:ea typeface="楷体" panose="02010609060101010101" pitchFamily="49" charset="-122"/>
                <a:cs typeface="华文楷体" panose="02010600040101010101" charset="-122"/>
              </a:rPr>
              <a:t>投注一注对应一种玩法</a:t>
            </a:r>
            <a:endParaRPr lang="en-US" altLang="zh-CN" sz="1400" b="1" noProof="1" dirty="0">
              <a:solidFill>
                <a:srgbClr val="C00000"/>
              </a:solidFill>
              <a:latin typeface="楷体" panose="02010609060101010101" pitchFamily="49" charset="-122"/>
              <a:ea typeface="楷体" panose="02010609060101010101" pitchFamily="49" charset="-122"/>
              <a:cs typeface="华文楷体" panose="02010600040101010101" charset="-122"/>
            </a:endParaRPr>
          </a:p>
          <a:p>
            <a:pPr algn="ctr">
              <a:spcAft>
                <a:spcPts val="900"/>
              </a:spcAft>
            </a:pPr>
            <a:r>
              <a:rPr lang="zh-CN" altLang="en-US" sz="1400" b="1" noProof="1" dirty="0">
                <a:latin typeface="楷体" panose="02010609060101010101" pitchFamily="49" charset="-122"/>
                <a:ea typeface="楷体" panose="02010609060101010101" pitchFamily="49" charset="-122"/>
                <a:cs typeface="华文楷体" panose="02010600040101010101" charset="-122"/>
              </a:rPr>
              <a:t>买</a:t>
            </a:r>
            <a:r>
              <a:rPr lang="en-US" altLang="zh-CN" sz="1400" b="1" noProof="1" dirty="0">
                <a:latin typeface="楷体" panose="02010609060101010101" pitchFamily="49" charset="-122"/>
                <a:ea typeface="楷体" panose="02010609060101010101" pitchFamily="49" charset="-122"/>
                <a:cs typeface="华文楷体" panose="02010600040101010101" charset="-122"/>
              </a:rPr>
              <a:t>1</a:t>
            </a:r>
            <a:r>
              <a:rPr lang="zh-CN" altLang="en-US" sz="1400" b="1" noProof="1" dirty="0">
                <a:latin typeface="楷体" panose="02010609060101010101" pitchFamily="49" charset="-122"/>
                <a:ea typeface="楷体" panose="02010609060101010101" pitchFamily="49" charset="-122"/>
                <a:cs typeface="华文楷体" panose="02010600040101010101" charset="-122"/>
              </a:rPr>
              <a:t>注</a:t>
            </a:r>
            <a:r>
              <a:rPr lang="en-US" altLang="zh-CN" sz="1400" b="1" noProof="1" dirty="0">
                <a:latin typeface="楷体" panose="02010609060101010101" pitchFamily="49" charset="-122"/>
                <a:ea typeface="楷体" panose="02010609060101010101" pitchFamily="49" charset="-122"/>
                <a:cs typeface="华文楷体" panose="02010600040101010101" charset="-122"/>
              </a:rPr>
              <a:t>“</a:t>
            </a:r>
            <a:r>
              <a:rPr lang="zh-CN" altLang="en-US" sz="1400" b="1" noProof="1" dirty="0">
                <a:latin typeface="楷体" panose="02010609060101010101" pitchFamily="49" charset="-122"/>
                <a:ea typeface="楷体" panose="02010609060101010101" pitchFamily="49" charset="-122"/>
                <a:cs typeface="华文楷体" panose="02010600040101010101" charset="-122"/>
              </a:rPr>
              <a:t>选十</a:t>
            </a:r>
            <a:r>
              <a:rPr lang="en-US" altLang="zh-CN" sz="1400" b="1" noProof="1" dirty="0">
                <a:latin typeface="楷体" panose="02010609060101010101" pitchFamily="49" charset="-122"/>
                <a:ea typeface="楷体" panose="02010609060101010101" pitchFamily="49" charset="-122"/>
                <a:cs typeface="华文楷体" panose="02010600040101010101" charset="-122"/>
              </a:rPr>
              <a:t>”</a:t>
            </a:r>
            <a:r>
              <a:rPr lang="zh-CN" altLang="en-US" sz="1400" b="1" noProof="1" dirty="0">
                <a:latin typeface="楷体" panose="02010609060101010101" pitchFamily="49" charset="-122"/>
                <a:ea typeface="楷体" panose="02010609060101010101" pitchFamily="49" charset="-122"/>
                <a:cs typeface="华文楷体" panose="02010600040101010101" charset="-122"/>
              </a:rPr>
              <a:t>单式</a:t>
            </a:r>
            <a:endParaRPr lang="en-US" altLang="zh-CN" sz="1400" b="1" noProof="1" dirty="0">
              <a:latin typeface="楷体" panose="02010609060101010101" pitchFamily="49" charset="-122"/>
              <a:ea typeface="楷体" panose="02010609060101010101" pitchFamily="49" charset="-122"/>
              <a:cs typeface="华文楷体" panose="02010600040101010101" charset="-122"/>
            </a:endParaRPr>
          </a:p>
          <a:p>
            <a:pPr algn="ctr">
              <a:spcAft>
                <a:spcPts val="900"/>
              </a:spcAft>
            </a:pPr>
            <a:r>
              <a:rPr lang="zh-CN" altLang="en-US" sz="1400" b="1" noProof="1" dirty="0">
                <a:latin typeface="楷体" panose="02010609060101010101" pitchFamily="49" charset="-122"/>
                <a:ea typeface="楷体" panose="02010609060101010101" pitchFamily="49" charset="-122"/>
                <a:cs typeface="华文楷体" panose="02010600040101010101" charset="-122"/>
              </a:rPr>
              <a:t>买</a:t>
            </a:r>
            <a:r>
              <a:rPr lang="en-US" altLang="zh-CN" sz="1400" b="1" noProof="1" dirty="0">
                <a:latin typeface="楷体" panose="02010609060101010101" pitchFamily="49" charset="-122"/>
                <a:ea typeface="楷体" panose="02010609060101010101" pitchFamily="49" charset="-122"/>
                <a:cs typeface="华文楷体" panose="02010600040101010101" charset="-122"/>
              </a:rPr>
              <a:t>1</a:t>
            </a:r>
            <a:r>
              <a:rPr lang="zh-CN" altLang="en-US" sz="1400" b="1" noProof="1" dirty="0">
                <a:latin typeface="楷体" panose="02010609060101010101" pitchFamily="49" charset="-122"/>
                <a:ea typeface="楷体" panose="02010609060101010101" pitchFamily="49" charset="-122"/>
                <a:cs typeface="华文楷体" panose="02010600040101010101" charset="-122"/>
              </a:rPr>
              <a:t>注</a:t>
            </a:r>
            <a:r>
              <a:rPr lang="en-US" altLang="zh-CN" sz="1400" b="1" noProof="1" dirty="0">
                <a:latin typeface="楷体" panose="02010609060101010101" pitchFamily="49" charset="-122"/>
                <a:ea typeface="楷体" panose="02010609060101010101" pitchFamily="49" charset="-122"/>
                <a:cs typeface="华文楷体" panose="02010600040101010101" charset="-122"/>
              </a:rPr>
              <a:t>“</a:t>
            </a:r>
            <a:r>
              <a:rPr lang="zh-CN" altLang="en-US" sz="1400" b="1" noProof="1" dirty="0">
                <a:latin typeface="楷体" panose="02010609060101010101" pitchFamily="49" charset="-122"/>
                <a:ea typeface="楷体" panose="02010609060101010101" pitchFamily="49" charset="-122"/>
                <a:cs typeface="华文楷体" panose="02010600040101010101" charset="-122"/>
              </a:rPr>
              <a:t>选四</a:t>
            </a:r>
            <a:r>
              <a:rPr lang="en-US" altLang="zh-CN" sz="1400" b="1" noProof="1" dirty="0">
                <a:latin typeface="楷体" panose="02010609060101010101" pitchFamily="49" charset="-122"/>
                <a:ea typeface="楷体" panose="02010609060101010101" pitchFamily="49" charset="-122"/>
                <a:cs typeface="华文楷体" panose="02010600040101010101" charset="-122"/>
              </a:rPr>
              <a:t>”</a:t>
            </a:r>
            <a:r>
              <a:rPr lang="zh-CN" altLang="en-US" sz="1400" b="1" noProof="1" dirty="0">
                <a:latin typeface="楷体" panose="02010609060101010101" pitchFamily="49" charset="-122"/>
                <a:ea typeface="楷体" panose="02010609060101010101" pitchFamily="49" charset="-122"/>
                <a:cs typeface="华文楷体" panose="02010600040101010101" charset="-122"/>
              </a:rPr>
              <a:t>复式</a:t>
            </a:r>
            <a:endParaRPr lang="en-US" altLang="zh-CN" sz="1400" b="1" noProof="1" dirty="0">
              <a:latin typeface="楷体" panose="02010609060101010101" pitchFamily="49" charset="-122"/>
              <a:ea typeface="楷体" panose="02010609060101010101" pitchFamily="49" charset="-122"/>
              <a:cs typeface="华文楷体" panose="02010600040101010101" charset="-122"/>
            </a:endParaRPr>
          </a:p>
        </p:txBody>
      </p:sp>
      <p:pic>
        <p:nvPicPr>
          <p:cNvPr id="29" name="图片 28"/>
          <p:cNvPicPr>
            <a:picLocks noChangeAspect="1"/>
          </p:cNvPicPr>
          <p:nvPr/>
        </p:nvPicPr>
        <p:blipFill>
          <a:blip r:embed="rId1"/>
          <a:stretch>
            <a:fillRect/>
          </a:stretch>
        </p:blipFill>
        <p:spPr>
          <a:xfrm>
            <a:off x="296863" y="2459038"/>
            <a:ext cx="6084887" cy="25415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0-#ppt_w/2"/>
                                          </p:val>
                                        </p:tav>
                                        <p:tav tm="100000">
                                          <p:val>
                                            <p:strVal val="#ppt_x"/>
                                          </p:val>
                                        </p:tav>
                                      </p:tavLst>
                                    </p:anim>
                                    <p:anim calcmode="lin" valueType="num">
                                      <p:cBhvr>
                                        <p:cTn id="8" dur="500" fill="hold"/>
                                        <p:tgtEl>
                                          <p:spTgt spid="16"/>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000000"/>
                                          </p:val>
                                        </p:tav>
                                        <p:tav tm="100000">
                                          <p:val>
                                            <p:strVal val="#ppt_w"/>
                                          </p:val>
                                        </p:tav>
                                      </p:tavLst>
                                    </p:anim>
                                    <p:anim calcmode="lin" valueType="num">
                                      <p:cBhvr>
                                        <p:cTn id="12" dur="500" fill="hold"/>
                                        <p:tgtEl>
                                          <p:spTgt spid="6"/>
                                        </p:tgtEl>
                                        <p:attrNameLst>
                                          <p:attrName>ppt_h</p:attrName>
                                        </p:attrNameLst>
                                      </p:cBhvr>
                                      <p:tavLst>
                                        <p:tav tm="0">
                                          <p:val>
                                            <p:fltVal val="0.00000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xEl>
                                              <p:charRg st="0" end="13"/>
                                            </p:txEl>
                                          </p:spTgt>
                                        </p:tgtEl>
                                        <p:attrNameLst>
                                          <p:attrName>style.visibility</p:attrName>
                                        </p:attrNameLst>
                                      </p:cBhvr>
                                      <p:to>
                                        <p:strVal val="visible"/>
                                      </p:to>
                                    </p:set>
                                    <p:animEffect transition="in" filter="wipe(left)">
                                      <p:cBhvr>
                                        <p:cTn id="23" dur="500"/>
                                        <p:tgtEl>
                                          <p:spTgt spid="28">
                                            <p:txEl>
                                              <p:charRg st="0"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xEl>
                                              <p:charRg st="13" end="37"/>
                                            </p:txEl>
                                          </p:spTgt>
                                        </p:tgtEl>
                                        <p:attrNameLst>
                                          <p:attrName>style.visibility</p:attrName>
                                        </p:attrNameLst>
                                      </p:cBhvr>
                                      <p:to>
                                        <p:strVal val="visible"/>
                                      </p:to>
                                    </p:set>
                                    <p:animEffect transition="in" filter="wipe(left)">
                                      <p:cBhvr>
                                        <p:cTn id="28" dur="500"/>
                                        <p:tgtEl>
                                          <p:spTgt spid="28">
                                            <p:txEl>
                                              <p:charRg st="13" end="3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xEl>
                                              <p:charRg st="37" end="54"/>
                                            </p:txEl>
                                          </p:spTgt>
                                        </p:tgtEl>
                                        <p:attrNameLst>
                                          <p:attrName>style.visibility</p:attrName>
                                        </p:attrNameLst>
                                      </p:cBhvr>
                                      <p:to>
                                        <p:strVal val="visible"/>
                                      </p:to>
                                    </p:set>
                                    <p:animEffect transition="in" filter="wipe(left)">
                                      <p:cBhvr>
                                        <p:cTn id="33" dur="500"/>
                                        <p:tgtEl>
                                          <p:spTgt spid="28">
                                            <p:txEl>
                                              <p:charRg st="37" end="5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8">
                                            <p:txEl>
                                              <p:charRg st="54" end="65"/>
                                            </p:txEl>
                                          </p:spTgt>
                                        </p:tgtEl>
                                        <p:attrNameLst>
                                          <p:attrName>style.visibility</p:attrName>
                                        </p:attrNameLst>
                                      </p:cBhvr>
                                      <p:to>
                                        <p:strVal val="visible"/>
                                      </p:to>
                                    </p:set>
                                    <p:animEffect transition="in" filter="wipe(left)">
                                      <p:cBhvr>
                                        <p:cTn id="38" dur="500"/>
                                        <p:tgtEl>
                                          <p:spTgt spid="28">
                                            <p:txEl>
                                              <p:charRg st="54" end="6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charRg st="65" end="75"/>
                                            </p:txEl>
                                          </p:spTgt>
                                        </p:tgtEl>
                                        <p:attrNameLst>
                                          <p:attrName>style.visibility</p:attrName>
                                        </p:attrNameLst>
                                      </p:cBhvr>
                                      <p:to>
                                        <p:strVal val="visible"/>
                                      </p:to>
                                    </p:set>
                                    <p:animEffect transition="in" filter="wipe(left)">
                                      <p:cBhvr>
                                        <p:cTn id="43" dur="500"/>
                                        <p:tgtEl>
                                          <p:spTgt spid="28">
                                            <p:txEl>
                                              <p:charRg st="65" end="7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charRg st="75" end="85"/>
                                            </p:txEl>
                                          </p:spTgt>
                                        </p:tgtEl>
                                        <p:attrNameLst>
                                          <p:attrName>style.visibility</p:attrName>
                                        </p:attrNameLst>
                                      </p:cBhvr>
                                      <p:to>
                                        <p:strVal val="visible"/>
                                      </p:to>
                                    </p:set>
                                    <p:animEffect transition="in" filter="wipe(left)">
                                      <p:cBhvr>
                                        <p:cTn id="48" dur="500"/>
                                        <p:tgtEl>
                                          <p:spTgt spid="28">
                                            <p:txEl>
                                              <p:charRg st="75" end="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p:txBody>
          <a:bodyPr anchor="ctr" anchorCtr="0"/>
          <a:p>
            <a:r>
              <a:rPr lang="zh-CN" altLang="en-US"/>
              <a:t>“快乐</a:t>
            </a:r>
            <a:r>
              <a:rPr lang="en-US" altLang="zh-CN"/>
              <a:t>8”</a:t>
            </a:r>
            <a:r>
              <a:rPr lang="zh-CN" altLang="en-US"/>
              <a:t>游戏规则</a:t>
            </a:r>
            <a:endParaRPr lang="zh-CN" altLang="en-US" dirty="0"/>
          </a:p>
        </p:txBody>
      </p:sp>
      <p:sp>
        <p:nvSpPr>
          <p:cNvPr id="12" name="矩形 11"/>
          <p:cNvSpPr/>
          <p:nvPr/>
        </p:nvSpPr>
        <p:spPr>
          <a:xfrm>
            <a:off x="720725" y="4611688"/>
            <a:ext cx="2971800" cy="976312"/>
          </a:xfrm>
          <a:prstGeom prst="rect">
            <a:avLst/>
          </a:prstGeom>
          <a:noFill/>
          <a:ln w="9525">
            <a:noFill/>
          </a:ln>
        </p:spPr>
        <p:txBody>
          <a:bodyPr wrap="square" anchor="t" anchorCtr="0">
            <a:spAutoFit/>
          </a:bodyPr>
          <a:p>
            <a:pPr marL="342900" indent="-342900">
              <a:lnSpc>
                <a:spcPts val="2300"/>
              </a:lnSpc>
              <a:spcAft>
                <a:spcPts val="600"/>
              </a:spcAft>
              <a:buFont typeface="Wingdings" panose="05000000000000000000" pitchFamily="2" charset="2"/>
              <a:buChar char="l"/>
            </a:pPr>
            <a:r>
              <a:rPr lang="zh-CN" altLang="en-US" sz="1600" dirty="0">
                <a:solidFill>
                  <a:srgbClr val="565656"/>
                </a:solidFill>
                <a:latin typeface="楷体" panose="02010609060101010101" pitchFamily="49" charset="-122"/>
                <a:ea typeface="楷体" panose="02010609060101010101" pitchFamily="49" charset="-122"/>
              </a:rPr>
              <a:t>彩票奖金分为当期奖金和调节基金，其中，</a:t>
            </a:r>
            <a:r>
              <a:rPr lang="en-US" altLang="zh-CN" sz="1600" dirty="0">
                <a:solidFill>
                  <a:srgbClr val="C00000"/>
                </a:solidFill>
                <a:latin typeface="楷体" panose="02010609060101010101" pitchFamily="49" charset="-122"/>
                <a:ea typeface="楷体" panose="02010609060101010101" pitchFamily="49" charset="-122"/>
              </a:rPr>
              <a:t>57.5%</a:t>
            </a:r>
            <a:r>
              <a:rPr lang="zh-CN" altLang="en-US" sz="1600" dirty="0">
                <a:solidFill>
                  <a:srgbClr val="C00000"/>
                </a:solidFill>
                <a:latin typeface="楷体" panose="02010609060101010101" pitchFamily="49" charset="-122"/>
                <a:ea typeface="楷体" panose="02010609060101010101" pitchFamily="49" charset="-122"/>
              </a:rPr>
              <a:t>为当期奖金</a:t>
            </a:r>
            <a:r>
              <a:rPr lang="zh-CN" altLang="en-US" sz="1600" dirty="0">
                <a:solidFill>
                  <a:srgbClr val="565656"/>
                </a:solidFill>
                <a:latin typeface="楷体" panose="02010609060101010101" pitchFamily="49" charset="-122"/>
                <a:ea typeface="楷体" panose="02010609060101010101" pitchFamily="49" charset="-122"/>
              </a:rPr>
              <a:t>，</a:t>
            </a:r>
            <a:r>
              <a:rPr lang="en-US" altLang="zh-CN" sz="1600" dirty="0">
                <a:solidFill>
                  <a:srgbClr val="C00000"/>
                </a:solidFill>
                <a:latin typeface="楷体" panose="02010609060101010101" pitchFamily="49" charset="-122"/>
                <a:ea typeface="楷体" panose="02010609060101010101" pitchFamily="49" charset="-122"/>
              </a:rPr>
              <a:t>0.5%</a:t>
            </a:r>
            <a:r>
              <a:rPr lang="zh-CN" altLang="en-US" sz="1600" dirty="0">
                <a:solidFill>
                  <a:srgbClr val="C00000"/>
                </a:solidFill>
                <a:latin typeface="楷体" panose="02010609060101010101" pitchFamily="49" charset="-122"/>
                <a:ea typeface="楷体" panose="02010609060101010101" pitchFamily="49" charset="-122"/>
              </a:rPr>
              <a:t>为调节基金</a:t>
            </a:r>
            <a:endParaRPr lang="zh-CN" altLang="en-US" sz="1600" dirty="0">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clrChange>
              <a:clrFrom>
                <a:srgbClr val="FFFFFF"/>
              </a:clrFrom>
              <a:clrTo>
                <a:srgbClr val="FFFFFF">
                  <a:alpha val="0"/>
                </a:srgbClr>
              </a:clrTo>
            </a:clrChange>
          </a:blip>
          <a:srcRect l="5617" t="3592" r="7011" b="1906"/>
          <a:stretch>
            <a:fillRect/>
          </a:stretch>
        </p:blipFill>
        <p:spPr>
          <a:xfrm>
            <a:off x="657225" y="2527300"/>
            <a:ext cx="3297238" cy="1930400"/>
          </a:xfrm>
          <a:prstGeom prst="rect">
            <a:avLst/>
          </a:prstGeom>
          <a:noFill/>
          <a:ln w="9525">
            <a:noFill/>
          </a:ln>
        </p:spPr>
      </p:pic>
      <p:grpSp>
        <p:nvGrpSpPr>
          <p:cNvPr id="9" name="组合 8"/>
          <p:cNvGrpSpPr/>
          <p:nvPr/>
        </p:nvGrpSpPr>
        <p:grpSpPr>
          <a:xfrm>
            <a:off x="720725" y="1900238"/>
            <a:ext cx="3119438" cy="404812"/>
            <a:chOff x="0" y="72004"/>
            <a:chExt cx="5568280" cy="1129342"/>
          </a:xfrm>
        </p:grpSpPr>
        <p:sp>
          <p:nvSpPr>
            <p:cNvPr id="10" name="圆角矩形 9"/>
            <p:cNvSpPr/>
            <p:nvPr/>
          </p:nvSpPr>
          <p:spPr>
            <a:xfrm>
              <a:off x="0" y="72004"/>
              <a:ext cx="5568280" cy="1129342"/>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圆角矩形 4"/>
            <p:cNvSpPr txBox="1"/>
            <p:nvPr/>
          </p:nvSpPr>
          <p:spPr>
            <a:xfrm>
              <a:off x="55130" y="127135"/>
              <a:ext cx="5458020" cy="101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fontAlgn="base">
                <a:spcBef>
                  <a:spcPct val="0"/>
                </a:spcBef>
                <a:spcAft>
                  <a:spcPts val="300"/>
                </a:spcAft>
              </a:pPr>
              <a:r>
                <a:rPr lang="zh-CN" altLang="en-US" sz="1800" b="1" strike="noStrike" noProof="1" dirty="0">
                  <a:latin typeface="微软雅黑" panose="020B0503020204020204" pitchFamily="34" charset="-122"/>
                  <a:ea typeface="微软雅黑" panose="020B0503020204020204" pitchFamily="34" charset="-122"/>
                </a:rPr>
                <a:t>快乐</a:t>
              </a:r>
              <a:r>
                <a:rPr lang="en-US" altLang="zh-CN" sz="1800" b="1" strike="noStrike" noProof="1" dirty="0">
                  <a:latin typeface="微软雅黑" panose="020B0503020204020204" pitchFamily="34" charset="-122"/>
                  <a:ea typeface="微软雅黑" panose="020B0503020204020204" pitchFamily="34" charset="-122"/>
                </a:rPr>
                <a:t>8</a:t>
              </a:r>
              <a:r>
                <a:rPr lang="zh-CN" altLang="en-US" sz="1800" b="1" strike="noStrike" noProof="1" dirty="0">
                  <a:latin typeface="微软雅黑" panose="020B0503020204020204" pitchFamily="34" charset="-122"/>
                  <a:ea typeface="微软雅黑" panose="020B0503020204020204" pitchFamily="34" charset="-122"/>
                </a:rPr>
                <a:t>游戏 当期销售额分配</a:t>
              </a:r>
              <a:endParaRPr lang="zh-CN" altLang="en-US" sz="1800" b="1" strike="noStrike" noProof="1"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132388" y="1901825"/>
            <a:ext cx="3117850" cy="404813"/>
            <a:chOff x="0" y="72004"/>
            <a:chExt cx="5568280" cy="1129342"/>
          </a:xfrm>
        </p:grpSpPr>
        <p:sp>
          <p:nvSpPr>
            <p:cNvPr id="14" name="圆角矩形 9"/>
            <p:cNvSpPr/>
            <p:nvPr/>
          </p:nvSpPr>
          <p:spPr>
            <a:xfrm>
              <a:off x="0" y="72004"/>
              <a:ext cx="5568280" cy="1129342"/>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圆角矩形 4"/>
            <p:cNvSpPr txBox="1"/>
            <p:nvPr/>
          </p:nvSpPr>
          <p:spPr>
            <a:xfrm>
              <a:off x="55130" y="127135"/>
              <a:ext cx="5458020" cy="1019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fontAlgn="base">
                <a:spcBef>
                  <a:spcPct val="0"/>
                </a:spcBef>
                <a:spcAft>
                  <a:spcPts val="300"/>
                </a:spcAft>
              </a:pPr>
              <a:r>
                <a:rPr lang="zh-CN" altLang="en-US" sz="1800" b="1" strike="noStrike" noProof="1" dirty="0">
                  <a:latin typeface="微软雅黑" panose="020B0503020204020204" pitchFamily="34" charset="-122"/>
                  <a:ea typeface="微软雅黑" panose="020B0503020204020204" pitchFamily="34" charset="-122"/>
                </a:rPr>
                <a:t>快乐</a:t>
              </a:r>
              <a:r>
                <a:rPr lang="en-US" altLang="zh-CN" sz="1800" b="1" strike="noStrike" noProof="1" dirty="0">
                  <a:latin typeface="微软雅黑" panose="020B0503020204020204" pitchFamily="34" charset="-122"/>
                  <a:ea typeface="微软雅黑" panose="020B0503020204020204" pitchFamily="34" charset="-122"/>
                </a:rPr>
                <a:t>8</a:t>
              </a:r>
              <a:r>
                <a:rPr lang="zh-CN" altLang="en-US" sz="1800" b="1" strike="noStrike" noProof="1" dirty="0">
                  <a:latin typeface="微软雅黑" panose="020B0503020204020204" pitchFamily="34" charset="-122"/>
                  <a:ea typeface="微软雅黑" panose="020B0503020204020204" pitchFamily="34" charset="-122"/>
                </a:rPr>
                <a:t>游戏奖池设置</a:t>
              </a:r>
              <a:endParaRPr lang="zh-CN" altLang="en-US" sz="1800" b="1" strike="noStrike" noProof="1"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09455" y="2526772"/>
            <a:ext cx="2013334" cy="359016"/>
            <a:chOff x="0" y="72004"/>
            <a:chExt cx="5568280" cy="1129342"/>
          </a:xfrm>
        </p:grpSpPr>
        <p:sp>
          <p:nvSpPr>
            <p:cNvPr id="17" name="圆角矩形 9"/>
            <p:cNvSpPr/>
            <p:nvPr/>
          </p:nvSpPr>
          <p:spPr>
            <a:xfrm>
              <a:off x="0" y="72004"/>
              <a:ext cx="5568280" cy="1129342"/>
            </a:xfrm>
            <a:prstGeom prst="roundRect">
              <a:avLst/>
            </a:prstGeom>
            <a:solidFill>
              <a:srgbClr val="C00000"/>
            </a:solidFill>
            <a:scene3d>
              <a:camera prst="orthographicFront"/>
              <a:lightRig rig="threePt" dir="t"/>
            </a:scene3d>
            <a:sp3d>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圆角矩形 4"/>
            <p:cNvSpPr txBox="1"/>
            <p:nvPr/>
          </p:nvSpPr>
          <p:spPr>
            <a:xfrm>
              <a:off x="310934" y="127135"/>
              <a:ext cx="4605514" cy="101908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fontAlgn="base">
                <a:spcBef>
                  <a:spcPct val="0"/>
                </a:spcBef>
              </a:pPr>
              <a:r>
                <a:rPr lang="en-US" altLang="zh-CN" sz="1600" b="1" strike="noStrike" noProof="1" dirty="0">
                  <a:latin typeface="微软雅黑" panose="020B0503020204020204" pitchFamily="34" charset="-122"/>
                  <a:ea typeface="微软雅黑" panose="020B0503020204020204" pitchFamily="34" charset="-122"/>
                </a:rPr>
                <a:t>“</a:t>
              </a:r>
              <a:r>
                <a:rPr lang="zh-CN" altLang="en-US" sz="1600" b="1" strike="noStrike" noProof="1" dirty="0">
                  <a:latin typeface="微软雅黑" panose="020B0503020204020204" pitchFamily="34" charset="-122"/>
                  <a:ea typeface="微软雅黑" panose="020B0503020204020204" pitchFamily="34" charset="-122"/>
                </a:rPr>
                <a:t>选十</a:t>
              </a:r>
              <a:r>
                <a:rPr lang="en-US" altLang="zh-CN" sz="1600" b="1" strike="noStrike" noProof="1" dirty="0">
                  <a:latin typeface="微软雅黑" panose="020B0503020204020204" pitchFamily="34" charset="-122"/>
                  <a:ea typeface="微软雅黑" panose="020B0503020204020204" pitchFamily="34" charset="-122"/>
                </a:rPr>
                <a:t>”</a:t>
              </a:r>
              <a:r>
                <a:rPr lang="zh-CN" altLang="en-US" sz="1600" b="1" strike="noStrike" noProof="1" dirty="0">
                  <a:latin typeface="微软雅黑" panose="020B0503020204020204" pitchFamily="34" charset="-122"/>
                  <a:ea typeface="微软雅黑" panose="020B0503020204020204" pitchFamily="34" charset="-122"/>
                </a:rPr>
                <a:t>奖池</a:t>
              </a:r>
              <a:endParaRPr lang="zh-CN" altLang="en-US" sz="1600" b="1" strike="noStrike" kern="1200" noProof="1"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409455" y="3313536"/>
            <a:ext cx="2013334" cy="701956"/>
            <a:chOff x="0" y="72004"/>
            <a:chExt cx="5568280" cy="1129342"/>
          </a:xfrm>
        </p:grpSpPr>
        <p:sp>
          <p:nvSpPr>
            <p:cNvPr id="20" name="圆角矩形 11"/>
            <p:cNvSpPr/>
            <p:nvPr/>
          </p:nvSpPr>
          <p:spPr>
            <a:xfrm>
              <a:off x="0" y="72004"/>
              <a:ext cx="5568280" cy="1129342"/>
            </a:xfrm>
            <a:prstGeom prst="roundRect">
              <a:avLst/>
            </a:prstGeom>
            <a:solidFill>
              <a:srgbClr val="0070C0"/>
            </a:solidFill>
            <a:scene3d>
              <a:camera prst="orthographicFront"/>
              <a:lightRig rig="threePt" dir="t"/>
            </a:scene3d>
            <a:sp3d>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vert="horz" wrap="square" lIns="0" tIns="0" rIns="0" bIns="0" anchor="ctr" anchorCtr="0">
              <a:noAutofit/>
            </a:bodyPr>
            <a:lstStyle/>
            <a:p>
              <a:pPr fontAlgn="base"/>
              <a:endParaRPr lang="zh-CN" altLang="en-US" b="1" strike="noStrike" noProof="1"/>
            </a:p>
          </p:txBody>
        </p:sp>
        <p:sp>
          <p:nvSpPr>
            <p:cNvPr id="21" name="圆角矩形 4"/>
            <p:cNvSpPr txBox="1"/>
            <p:nvPr/>
          </p:nvSpPr>
          <p:spPr>
            <a:xfrm>
              <a:off x="55131" y="127135"/>
              <a:ext cx="5458020" cy="101908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fontAlgn="base">
                <a:spcBef>
                  <a:spcPct val="0"/>
                </a:spcBef>
                <a:spcAft>
                  <a:spcPts val="600"/>
                </a:spcAft>
              </a:pPr>
              <a:r>
                <a:rPr lang="zh-CN" altLang="en-US" sz="1600" b="1" strike="noStrike" noProof="1" dirty="0">
                  <a:latin typeface="微软雅黑" panose="020B0503020204020204" pitchFamily="34" charset="-122"/>
                  <a:ea typeface="微软雅黑" panose="020B0503020204020204" pitchFamily="34" charset="-122"/>
                </a:rPr>
                <a:t>“选一”至“选九”玩法共用奖池</a:t>
              </a:r>
              <a:endParaRPr lang="zh-CN" altLang="en-US" sz="1600" b="1" strike="noStrike" kern="1200" noProof="1" dirty="0">
                <a:latin typeface="微软雅黑" panose="020B0503020204020204" pitchFamily="34" charset="-122"/>
                <a:ea typeface="微软雅黑" panose="020B0503020204020204" pitchFamily="34" charset="-122"/>
              </a:endParaRPr>
            </a:p>
          </p:txBody>
        </p:sp>
      </p:grpSp>
      <p:graphicFrame>
        <p:nvGraphicFramePr>
          <p:cNvPr id="7" name="表格 6"/>
          <p:cNvGraphicFramePr>
            <a:graphicFrameLocks noGrp="1"/>
          </p:cNvGraphicFramePr>
          <p:nvPr/>
        </p:nvGraphicFramePr>
        <p:xfrm>
          <a:off x="4967347" y="2559646"/>
          <a:ext cx="609600" cy="292735"/>
        </p:xfrm>
        <a:graphic>
          <a:graphicData uri="http://schemas.openxmlformats.org/drawingml/2006/table">
            <a:tbl>
              <a:tblPr>
                <a:tableStyleId>{18603FDC-E32A-4AB5-989C-0864C3EAD2B8}</a:tableStyleId>
              </a:tblPr>
              <a:tblGrid>
                <a:gridCol w="609600"/>
              </a:tblGrid>
              <a:tr h="292735">
                <a:tc>
                  <a:txBody>
                    <a:bodyPr/>
                    <a:lstStyle/>
                    <a:p>
                      <a:pPr algn="ctr" fontAlgn="ctr"/>
                      <a:r>
                        <a:rPr lang="zh-CN" altLang="en-US" sz="1400" u="none" strike="noStrike" dirty="0">
                          <a:effectLst/>
                          <a:latin typeface="+mn-ea"/>
                          <a:ea typeface="+mn-ea"/>
                        </a:rPr>
                        <a:t>选十</a:t>
                      </a:r>
                      <a:endParaRPr lang="zh-CN" altLang="en-US" sz="1400" b="0" i="0" u="none" strike="noStrike" dirty="0">
                        <a:solidFill>
                          <a:srgbClr val="000000"/>
                        </a:solidFill>
                        <a:effectLst/>
                        <a:latin typeface="+mn-ea"/>
                        <a:ea typeface="+mn-ea"/>
                      </a:endParaRPr>
                    </a:p>
                  </a:txBody>
                  <a:tcPr marL="7620" marR="7620" marT="7620" marB="0" anchor="ctr">
                    <a:solidFill>
                      <a:srgbClr val="CE0C0C"/>
                    </a:solidFill>
                  </a:tcPr>
                </a:tc>
              </a:tr>
            </a:tbl>
          </a:graphicData>
        </a:graphic>
      </p:graphicFrame>
      <p:graphicFrame>
        <p:nvGraphicFramePr>
          <p:cNvPr id="28" name="表格 27"/>
          <p:cNvGraphicFramePr>
            <a:graphicFrameLocks noGrp="1"/>
          </p:cNvGraphicFramePr>
          <p:nvPr/>
        </p:nvGraphicFramePr>
        <p:xfrm>
          <a:off x="4967347" y="3036634"/>
          <a:ext cx="609600" cy="2606040"/>
        </p:xfrm>
        <a:graphic>
          <a:graphicData uri="http://schemas.openxmlformats.org/drawingml/2006/table">
            <a:tbl>
              <a:tblPr>
                <a:tableStyleId>{327F97BB-C833-4FB7-BDE5-3F7075034690}</a:tableStyleId>
              </a:tblPr>
              <a:tblGrid>
                <a:gridCol w="609600"/>
              </a:tblGrid>
              <a:tr h="289560">
                <a:tc>
                  <a:txBody>
                    <a:bodyPr/>
                    <a:lstStyle/>
                    <a:p>
                      <a:pPr algn="ctr" fontAlgn="ctr"/>
                      <a:r>
                        <a:rPr lang="zh-CN" altLang="en-US" sz="1400" u="none" strike="noStrike" dirty="0">
                          <a:effectLst/>
                        </a:rPr>
                        <a:t>选九</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选八</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选七</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选六</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选五</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选四</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选三</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选二</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r h="289560">
                <a:tc>
                  <a:txBody>
                    <a:bodyPr/>
                    <a:lstStyle/>
                    <a:p>
                      <a:pPr algn="ctr" fontAlgn="ctr"/>
                      <a:r>
                        <a:rPr lang="zh-CN" altLang="en-US" sz="1400" u="none" strike="noStrike" dirty="0">
                          <a:effectLst/>
                        </a:rPr>
                        <a:t>选一</a:t>
                      </a:r>
                      <a:endParaRPr lang="zh-CN" altLang="en-US" sz="1400" b="0"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20" marB="0" anchor="ctr"/>
                </a:tc>
              </a:tr>
            </a:tbl>
          </a:graphicData>
        </a:graphic>
      </p:graphicFrame>
      <p:cxnSp>
        <p:nvCxnSpPr>
          <p:cNvPr id="29" name="直接箭头连接符 28"/>
          <p:cNvCxnSpPr>
            <a:stCxn id="7" idx="3"/>
            <a:endCxn id="17" idx="1"/>
          </p:cNvCxnSpPr>
          <p:nvPr/>
        </p:nvCxnSpPr>
        <p:spPr>
          <a:xfrm>
            <a:off x="5576888" y="3563938"/>
            <a:ext cx="83185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左大括号 29"/>
          <p:cNvSpPr/>
          <p:nvPr/>
        </p:nvSpPr>
        <p:spPr>
          <a:xfrm flipH="1">
            <a:off x="5665788" y="3106738"/>
            <a:ext cx="511175" cy="2482850"/>
          </a:xfrm>
          <a:prstGeom prst="leftBrace">
            <a:avLst>
              <a:gd name="adj1" fmla="val 31413"/>
              <a:gd name="adj2" fmla="val 23605"/>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grpSp>
        <p:nvGrpSpPr>
          <p:cNvPr id="6" name="组合 5"/>
          <p:cNvGrpSpPr/>
          <p:nvPr/>
        </p:nvGrpSpPr>
        <p:grpSpPr>
          <a:xfrm>
            <a:off x="6723063" y="4149725"/>
            <a:ext cx="1284287" cy="1549400"/>
            <a:chOff x="6459024" y="2870622"/>
            <a:chExt cx="1283472" cy="1549029"/>
          </a:xfrm>
        </p:grpSpPr>
        <p:sp>
          <p:nvSpPr>
            <p:cNvPr id="3" name="圆角矩形 2"/>
            <p:cNvSpPr/>
            <p:nvPr/>
          </p:nvSpPr>
          <p:spPr>
            <a:xfrm>
              <a:off x="6459024" y="4115654"/>
              <a:ext cx="1283472" cy="303997"/>
            </a:xfrm>
            <a:prstGeom prst="roundRect">
              <a:avLst>
                <a:gd name="adj" fmla="val 50000"/>
              </a:avLst>
            </a:prstGeom>
            <a:solidFill>
              <a:srgbClr val="FFFF00"/>
            </a:solidFill>
            <a:effectLst>
              <a:outerShdw blurRad="76200" dir="18900000" sy="23000" kx="-1200000" algn="bl" rotWithShape="0">
                <a:prstClr val="black">
                  <a:alpha val="20000"/>
                </a:prstClr>
              </a:outerShdw>
            </a:effectLst>
          </p:spPr>
          <p:txBody>
            <a:bodyPr wrap="square" lIns="0" tIns="0" rIns="0" bIns="0">
              <a:spAutoFit/>
            </a:bodyPr>
            <a:lstStyle/>
            <a:p>
              <a:pPr algn="ctr" fontAlgn="base">
                <a:spcAft>
                  <a:spcPts val="600"/>
                </a:spcAft>
              </a:pPr>
              <a:r>
                <a:rPr lang="zh-CN" altLang="en-US" sz="1400" b="1" strike="noStrike" noProof="1">
                  <a:solidFill>
                    <a:srgbClr val="C00000"/>
                  </a:solidFill>
                  <a:latin typeface="+mn-ea"/>
                  <a:ea typeface="宋体" panose="02010600030101010101" pitchFamily="2" charset="-122"/>
                  <a:cs typeface="+mn-cs"/>
                </a:rPr>
                <a:t>全国统一奖池</a:t>
              </a:r>
              <a:endParaRPr lang="en-US" altLang="zh-CN" sz="1400" b="1" strike="noStrike" noProof="1">
                <a:latin typeface="+mn-ea"/>
              </a:endParaRPr>
            </a:p>
          </p:txBody>
        </p:sp>
        <p:pic>
          <p:nvPicPr>
            <p:cNvPr id="23" name="Picture 2" descr="https://timgsa.baidu.com/timg?image&amp;quality=80&amp;size=b9999_10000&amp;sec=1598265953374&amp;di=50245b17ca05d3503c7c7c91ed065009&amp;imgtype=0&amp;src=http%3A%2F%2Fpic.51yuansu.com%2Fpic3%2Fcover%2F03%2F22%2F21%2F5b6d62524dcba_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289" y="2870622"/>
              <a:ext cx="1210207" cy="1214175"/>
            </a:xfrm>
            <a:prstGeom prst="round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000000"/>
                                          </p:val>
                                        </p:tav>
                                        <p:tav tm="100000">
                                          <p:val>
                                            <p:strVal val="#ppt_w"/>
                                          </p:val>
                                        </p:tav>
                                      </p:tavLst>
                                    </p:anim>
                                    <p:anim calcmode="lin" valueType="num">
                                      <p:cBhvr>
                                        <p:cTn id="51" dur="500" fill="hold"/>
                                        <p:tgtEl>
                                          <p:spTgt spid="6"/>
                                        </p:tgtEl>
                                        <p:attrNameLst>
                                          <p:attrName>ppt_h</p:attrName>
                                        </p:attrNameLst>
                                      </p:cBhvr>
                                      <p:tavLst>
                                        <p:tav tm="0">
                                          <p:val>
                                            <p:fltVal val="0.00000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2733675" y="3968750"/>
            <a:ext cx="6262688" cy="1744663"/>
            <a:chOff x="2734327" y="3111587"/>
            <a:chExt cx="6261754" cy="1744288"/>
          </a:xfrm>
        </p:grpSpPr>
        <p:sp>
          <p:nvSpPr>
            <p:cNvPr id="44" name="圆角矩形 43"/>
            <p:cNvSpPr/>
            <p:nvPr/>
          </p:nvSpPr>
          <p:spPr>
            <a:xfrm>
              <a:off x="2734327" y="3319184"/>
              <a:ext cx="6261754" cy="1536691"/>
            </a:xfrm>
            <a:prstGeom prst="roundRect">
              <a:avLst>
                <a:gd name="adj" fmla="val 1239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zh-CN" altLang="en-US" sz="1600" strike="noStrike" noProof="1" dirty="0">
                <a:latin typeface="+mn-ea"/>
              </a:endParaRPr>
            </a:p>
          </p:txBody>
        </p:sp>
        <p:sp>
          <p:nvSpPr>
            <p:cNvPr id="41" name="圆角矩形 40"/>
            <p:cNvSpPr/>
            <p:nvPr/>
          </p:nvSpPr>
          <p:spPr>
            <a:xfrm>
              <a:off x="2997848" y="3111587"/>
              <a:ext cx="1802751" cy="378489"/>
            </a:xfrm>
            <a:prstGeom prst="roundRect">
              <a:avLst>
                <a:gd name="adj" fmla="val 24982"/>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fontAlgn="base"/>
              <a:r>
                <a:rPr lang="zh-CN" altLang="en-US" sz="1800" strike="noStrike" noProof="1">
                  <a:solidFill>
                    <a:schemeClr val="bg1"/>
                  </a:solidFill>
                  <a:latin typeface="黑体" panose="02010600030101010101" pitchFamily="49" charset="-122"/>
                  <a:ea typeface="黑体" panose="02010600030101010101" pitchFamily="49" charset="-122"/>
                </a:rPr>
                <a:t>“选十”奖池</a:t>
              </a:r>
              <a:endParaRPr lang="zh-CN" altLang="en-US" sz="1800" strike="noStrike" noProof="1" dirty="0">
                <a:solidFill>
                  <a:schemeClr val="bg1"/>
                </a:solidFill>
                <a:latin typeface="黑体" panose="02010600030101010101" pitchFamily="49" charset="-122"/>
                <a:ea typeface="黑体" panose="02010600030101010101" pitchFamily="49" charset="-122"/>
              </a:endParaRPr>
            </a:p>
          </p:txBody>
        </p:sp>
      </p:grpSp>
      <p:grpSp>
        <p:nvGrpSpPr>
          <p:cNvPr id="6" name="组合 5"/>
          <p:cNvGrpSpPr/>
          <p:nvPr/>
        </p:nvGrpSpPr>
        <p:grpSpPr>
          <a:xfrm>
            <a:off x="2733675" y="1595438"/>
            <a:ext cx="6262688" cy="2220912"/>
            <a:chOff x="2734327" y="737594"/>
            <a:chExt cx="6261755" cy="2222108"/>
          </a:xfrm>
        </p:grpSpPr>
        <p:sp>
          <p:nvSpPr>
            <p:cNvPr id="36" name="矩形: 圆角 49"/>
            <p:cNvSpPr/>
            <p:nvPr/>
          </p:nvSpPr>
          <p:spPr>
            <a:xfrm>
              <a:off x="2734327" y="953871"/>
              <a:ext cx="6261755" cy="2005831"/>
            </a:xfrm>
            <a:prstGeom prst="roundRect">
              <a:avLst>
                <a:gd name="adj" fmla="val 10040"/>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zh-CN" altLang="en-US" sz="1600" strike="noStrike" noProof="1" dirty="0">
                <a:latin typeface="+mn-ea"/>
              </a:endParaRPr>
            </a:p>
          </p:txBody>
        </p:sp>
        <p:sp>
          <p:nvSpPr>
            <p:cNvPr id="11" name="圆角矩形 10"/>
            <p:cNvSpPr/>
            <p:nvPr/>
          </p:nvSpPr>
          <p:spPr>
            <a:xfrm>
              <a:off x="2997849" y="737594"/>
              <a:ext cx="2664983" cy="378489"/>
            </a:xfrm>
            <a:prstGeom prst="roundRect">
              <a:avLst>
                <a:gd name="adj" fmla="val 24982"/>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fontAlgn="base"/>
              <a:r>
                <a:rPr lang="zh-CN" altLang="en-US" sz="1800" strike="noStrike" noProof="1" dirty="0">
                  <a:solidFill>
                    <a:schemeClr val="bg1"/>
                  </a:solidFill>
                  <a:latin typeface="黑体" panose="02010600030101010101" pitchFamily="49" charset="-122"/>
                  <a:ea typeface="黑体" panose="02010600030101010101" pitchFamily="49" charset="-122"/>
                </a:rPr>
                <a:t>“选十中十”奖金计算</a:t>
              </a:r>
              <a:endParaRPr lang="zh-CN" altLang="en-US" sz="1800" strike="noStrike" noProof="1" dirty="0">
                <a:solidFill>
                  <a:schemeClr val="bg1"/>
                </a:solidFill>
                <a:latin typeface="黑体" panose="02010600030101010101" pitchFamily="49" charset="-122"/>
                <a:ea typeface="黑体" panose="02010600030101010101" pitchFamily="49" charset="-122"/>
              </a:endParaRPr>
            </a:p>
          </p:txBody>
        </p:sp>
      </p:grpSp>
      <p:sp>
        <p:nvSpPr>
          <p:cNvPr id="3" name="标题 2"/>
          <p:cNvSpPr>
            <a:spLocks noGrp="1"/>
          </p:cNvSpPr>
          <p:nvPr>
            <p:ph type="title"/>
          </p:nvPr>
        </p:nvSpPr>
        <p:spPr>
          <a:xfrm>
            <a:off x="398463" y="938213"/>
            <a:ext cx="6823075" cy="404812"/>
          </a:xfrm>
        </p:spPr>
        <p:txBody>
          <a:bodyPr anchor="ctr" anchorCtr="0"/>
          <a:p>
            <a:r>
              <a:rPr lang="zh-CN" altLang="en-US" dirty="0"/>
              <a:t>选十玩法</a:t>
            </a:r>
            <a:endParaRPr lang="zh-CN" altLang="en-US" dirty="0"/>
          </a:p>
        </p:txBody>
      </p:sp>
      <p:pic>
        <p:nvPicPr>
          <p:cNvPr id="7" name="图片 6"/>
          <p:cNvPicPr>
            <a:picLocks noChangeAspect="1"/>
          </p:cNvPicPr>
          <p:nvPr/>
        </p:nvPicPr>
        <p:blipFill>
          <a:blip r:embed="rId1"/>
          <a:stretch>
            <a:fillRect/>
          </a:stretch>
        </p:blipFill>
        <p:spPr>
          <a:xfrm>
            <a:off x="190500" y="1811338"/>
            <a:ext cx="2185988" cy="2630487"/>
          </a:xfrm>
          <a:prstGeom prst="rect">
            <a:avLst/>
          </a:prstGeom>
          <a:noFill/>
          <a:ln w="9525">
            <a:noFill/>
          </a:ln>
        </p:spPr>
      </p:pic>
      <p:sp>
        <p:nvSpPr>
          <p:cNvPr id="13" name="文本框 12"/>
          <p:cNvSpPr txBox="1"/>
          <p:nvPr/>
        </p:nvSpPr>
        <p:spPr>
          <a:xfrm>
            <a:off x="2627313" y="2728913"/>
            <a:ext cx="1600200" cy="644525"/>
          </a:xfrm>
          <a:prstGeom prst="rect">
            <a:avLst/>
          </a:prstGeom>
          <a:noFill/>
          <a:ln w="9525">
            <a:noFill/>
          </a:ln>
        </p:spPr>
        <p:txBody>
          <a:bodyPr wrap="square" anchor="t" anchorCtr="0">
            <a:spAutoFit/>
          </a:bodyPr>
          <a:p>
            <a:pPr algn="ctr"/>
            <a:r>
              <a:rPr lang="zh-CN" altLang="en-US" b="1" dirty="0">
                <a:solidFill>
                  <a:srgbClr val="C00000"/>
                </a:solidFill>
                <a:latin typeface="Arial" panose="020B0604020202020204" pitchFamily="34" charset="0"/>
                <a:ea typeface="宋体" panose="02010600030101010101" pitchFamily="2" charset="-122"/>
              </a:rPr>
              <a:t>“选十中十“</a:t>
            </a:r>
            <a:endParaRPr lang="en-US" altLang="zh-CN" b="1" dirty="0">
              <a:solidFill>
                <a:srgbClr val="C00000"/>
              </a:solidFill>
              <a:latin typeface="Arial" panose="020B0604020202020204" pitchFamily="34" charset="0"/>
              <a:ea typeface="宋体" panose="02010600030101010101" pitchFamily="2" charset="-122"/>
            </a:endParaRPr>
          </a:p>
          <a:p>
            <a:pPr algn="ctr"/>
            <a:r>
              <a:rPr lang="zh-CN" altLang="en-US" b="1" dirty="0">
                <a:solidFill>
                  <a:srgbClr val="C00000"/>
                </a:solidFill>
                <a:latin typeface="Arial" panose="020B0604020202020204" pitchFamily="34" charset="0"/>
                <a:ea typeface="宋体" panose="02010600030101010101" pitchFamily="2" charset="-122"/>
              </a:rPr>
              <a:t>单注奖金</a:t>
            </a:r>
            <a:endParaRPr lang="zh-CN" altLang="en-US" b="1" dirty="0">
              <a:solidFill>
                <a:srgbClr val="C00000"/>
              </a:solidFill>
              <a:latin typeface="Arial" panose="020B0604020202020204" pitchFamily="34" charset="0"/>
              <a:ea typeface="宋体" panose="02010600030101010101" pitchFamily="2" charset="-122"/>
            </a:endParaRPr>
          </a:p>
        </p:txBody>
      </p:sp>
      <p:sp>
        <p:nvSpPr>
          <p:cNvPr id="15" name="椭圆 14"/>
          <p:cNvSpPr/>
          <p:nvPr/>
        </p:nvSpPr>
        <p:spPr>
          <a:xfrm>
            <a:off x="6130925" y="2036763"/>
            <a:ext cx="893763" cy="8953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ctr"/>
          <a:lstStyle/>
          <a:p>
            <a:pPr fontAlgn="base"/>
            <a:r>
              <a:rPr lang="zh-CN" altLang="en-US" sz="1050" b="1" strike="noStrike" noProof="1" dirty="0">
                <a:solidFill>
                  <a:schemeClr val="tx1"/>
                </a:solidFill>
                <a:latin typeface="+mn-ea"/>
              </a:rPr>
              <a:t>当期选十玩法</a:t>
            </a:r>
            <a:r>
              <a:rPr lang="zh-CN" altLang="en-US" sz="1050" b="1" strike="noStrike" noProof="1" dirty="0">
                <a:solidFill>
                  <a:srgbClr val="C00000"/>
                </a:solidFill>
                <a:latin typeface="+mn-ea"/>
              </a:rPr>
              <a:t>固定奖实际中出奖金</a:t>
            </a:r>
            <a:endParaRPr lang="zh-CN" altLang="en-US" sz="1050" b="1" strike="noStrike" noProof="1" dirty="0">
              <a:solidFill>
                <a:srgbClr val="C00000"/>
              </a:solidFill>
              <a:latin typeface="+mn-ea"/>
            </a:endParaRPr>
          </a:p>
        </p:txBody>
      </p:sp>
      <p:sp>
        <p:nvSpPr>
          <p:cNvPr id="16" name="椭圆 15"/>
          <p:cNvSpPr/>
          <p:nvPr/>
        </p:nvSpPr>
        <p:spPr>
          <a:xfrm>
            <a:off x="7412038" y="2036763"/>
            <a:ext cx="895350" cy="89535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ctr"/>
          <a:lstStyle/>
          <a:p>
            <a:pPr fontAlgn="base"/>
            <a:r>
              <a:rPr lang="zh-CN" altLang="en-US" sz="1050" b="1" strike="noStrike" noProof="1">
                <a:solidFill>
                  <a:schemeClr val="tx1"/>
                </a:solidFill>
                <a:latin typeface="+mn-ea"/>
              </a:rPr>
              <a:t>选十玩</a:t>
            </a:r>
            <a:r>
              <a:rPr lang="zh-CN" altLang="en-US" sz="1050" b="1" strike="noStrike" noProof="1" dirty="0">
                <a:solidFill>
                  <a:schemeClr val="tx1"/>
                </a:solidFill>
                <a:latin typeface="+mn-ea"/>
              </a:rPr>
              <a:t>法</a:t>
            </a:r>
            <a:r>
              <a:rPr lang="zh-CN" altLang="en-US" sz="1050" b="1" strike="noStrike" noProof="1" dirty="0">
                <a:solidFill>
                  <a:srgbClr val="C00000"/>
                </a:solidFill>
                <a:latin typeface="+mn-ea"/>
              </a:rPr>
              <a:t>奖池资金</a:t>
            </a:r>
            <a:endParaRPr lang="zh-CN" altLang="en-US" sz="1050" b="1" strike="noStrike" noProof="1" dirty="0">
              <a:solidFill>
                <a:srgbClr val="C00000"/>
              </a:solidFill>
              <a:latin typeface="+mn-ea"/>
            </a:endParaRPr>
          </a:p>
        </p:txBody>
      </p:sp>
      <p:sp>
        <p:nvSpPr>
          <p:cNvPr id="18" name="文本框 17"/>
          <p:cNvSpPr txBox="1"/>
          <p:nvPr/>
        </p:nvSpPr>
        <p:spPr>
          <a:xfrm>
            <a:off x="6896100" y="2224088"/>
            <a:ext cx="687388" cy="520700"/>
          </a:xfrm>
          <a:prstGeom prst="rect">
            <a:avLst/>
          </a:prstGeom>
          <a:noFill/>
          <a:ln w="9525">
            <a:noFill/>
          </a:ln>
        </p:spPr>
        <p:txBody>
          <a:bodyPr wrap="square" anchor="t" anchorCtr="0">
            <a:spAutoFit/>
          </a:bodyPr>
          <a:p>
            <a:pPr algn="ctr"/>
            <a:r>
              <a:rPr lang="en-US" altLang="zh-CN" sz="2800" b="1" dirty="0">
                <a:solidFill>
                  <a:srgbClr val="C00000"/>
                </a:solidFill>
                <a:latin typeface="Arial" panose="020B0604020202020204" pitchFamily="34" charset="0"/>
                <a:ea typeface="宋体" panose="02010600030101010101" pitchFamily="2" charset="-122"/>
              </a:rPr>
              <a:t>+</a:t>
            </a:r>
            <a:endParaRPr lang="zh-CN" altLang="en-US" sz="2800" b="1" dirty="0">
              <a:solidFill>
                <a:srgbClr val="C00000"/>
              </a:solidFill>
              <a:latin typeface="Arial" panose="020B0604020202020204" pitchFamily="34" charset="0"/>
              <a:ea typeface="宋体" panose="02010600030101010101" pitchFamily="2" charset="-122"/>
            </a:endParaRPr>
          </a:p>
        </p:txBody>
      </p:sp>
      <p:cxnSp>
        <p:nvCxnSpPr>
          <p:cNvPr id="19" name="直接连接符 18"/>
          <p:cNvCxnSpPr/>
          <p:nvPr/>
        </p:nvCxnSpPr>
        <p:spPr>
          <a:xfrm>
            <a:off x="4343400" y="3055938"/>
            <a:ext cx="43608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422900" y="3162300"/>
            <a:ext cx="2305050" cy="368300"/>
          </a:xfrm>
          <a:prstGeom prst="rect">
            <a:avLst/>
          </a:prstGeom>
          <a:noFill/>
          <a:ln w="9525">
            <a:noFill/>
          </a:ln>
        </p:spPr>
        <p:txBody>
          <a:bodyPr wrap="square" anchor="t" anchorCtr="0">
            <a:spAutoFit/>
          </a:bodyPr>
          <a:p>
            <a:pPr algn="ctr"/>
            <a:r>
              <a:rPr lang="zh-CN" altLang="en-US" b="1" dirty="0">
                <a:solidFill>
                  <a:srgbClr val="C00000"/>
                </a:solidFill>
                <a:latin typeface="Arial" panose="020B0604020202020204" pitchFamily="34" charset="0"/>
                <a:ea typeface="宋体" panose="02010600030101010101" pitchFamily="2" charset="-122"/>
              </a:rPr>
              <a:t>当期中奖注数</a:t>
            </a:r>
            <a:endParaRPr lang="zh-CN" altLang="en-US" b="1" dirty="0">
              <a:solidFill>
                <a:srgbClr val="C00000"/>
              </a:solidFill>
              <a:latin typeface="Arial" panose="020B0604020202020204" pitchFamily="34" charset="0"/>
              <a:ea typeface="宋体" panose="02010600030101010101" pitchFamily="2" charset="-122"/>
            </a:endParaRPr>
          </a:p>
        </p:txBody>
      </p:sp>
      <p:sp>
        <p:nvSpPr>
          <p:cNvPr id="21" name="文本框 20"/>
          <p:cNvSpPr txBox="1"/>
          <p:nvPr/>
        </p:nvSpPr>
        <p:spPr>
          <a:xfrm>
            <a:off x="3810000" y="2867025"/>
            <a:ext cx="655638" cy="368300"/>
          </a:xfrm>
          <a:prstGeom prst="rect">
            <a:avLst/>
          </a:prstGeom>
          <a:noFill/>
          <a:ln w="9525">
            <a:noFill/>
          </a:ln>
        </p:spPr>
        <p:txBody>
          <a:bodyPr wrap="square" anchor="t" anchorCtr="0">
            <a:spAutoFit/>
          </a:bodyPr>
          <a:p>
            <a:pPr algn="ctr"/>
            <a:r>
              <a:rPr lang="en-US" altLang="zh-CN" b="1" dirty="0">
                <a:solidFill>
                  <a:srgbClr val="C00000"/>
                </a:solidFill>
                <a:latin typeface="Arial" panose="020B0604020202020204" pitchFamily="34" charset="0"/>
                <a:ea typeface="宋体" panose="02010600030101010101" pitchFamily="2" charset="-122"/>
              </a:rPr>
              <a:t>=</a:t>
            </a:r>
            <a:endParaRPr lang="zh-CN" altLang="en-US" b="1" dirty="0">
              <a:solidFill>
                <a:srgbClr val="C00000"/>
              </a:solidFill>
              <a:latin typeface="Arial" panose="020B0604020202020204" pitchFamily="34" charset="0"/>
              <a:ea typeface="宋体" panose="02010600030101010101" pitchFamily="2" charset="-122"/>
            </a:endParaRPr>
          </a:p>
        </p:txBody>
      </p:sp>
      <p:sp>
        <p:nvSpPr>
          <p:cNvPr id="22" name="文本框 21"/>
          <p:cNvSpPr txBox="1"/>
          <p:nvPr/>
        </p:nvSpPr>
        <p:spPr>
          <a:xfrm>
            <a:off x="2853787" y="3484311"/>
            <a:ext cx="2325375" cy="306725"/>
          </a:xfrm>
          <a:prstGeom prst="rect">
            <a:avLst/>
          </a:prstGeom>
          <a:noFill/>
        </p:spPr>
        <p:txBody>
          <a:bodyPr wrap="square">
            <a:spAutoFit/>
          </a:bodyPr>
          <a:lstStyle/>
          <a:p>
            <a:r>
              <a:rPr lang="zh-CN" altLang="en-US" sz="1400" noProof="1" dirty="0">
                <a:solidFill>
                  <a:srgbClr val="C00000"/>
                </a:solidFill>
                <a:highlight>
                  <a:srgbClr val="FFFF00"/>
                </a:highlight>
                <a:latin typeface="楷体" panose="02010609060101010101" pitchFamily="49" charset="-122"/>
                <a:ea typeface="楷体" panose="02010609060101010101" pitchFamily="49" charset="-122"/>
                <a:cs typeface="+mn-cs"/>
              </a:rPr>
              <a:t>*单注奖金最高封顶</a:t>
            </a:r>
            <a:r>
              <a:rPr lang="en-US" altLang="zh-CN" sz="1400" noProof="1" dirty="0">
                <a:solidFill>
                  <a:srgbClr val="C00000"/>
                </a:solidFill>
                <a:highlight>
                  <a:srgbClr val="FFFF00"/>
                </a:highlight>
                <a:latin typeface="楷体" panose="02010609060101010101" pitchFamily="49" charset="-122"/>
                <a:ea typeface="楷体" panose="02010609060101010101" pitchFamily="49" charset="-122"/>
                <a:cs typeface="+mn-cs"/>
              </a:rPr>
              <a:t>500</a:t>
            </a:r>
            <a:r>
              <a:rPr lang="zh-CN" altLang="en-US" sz="1400" noProof="1" dirty="0">
                <a:solidFill>
                  <a:srgbClr val="C00000"/>
                </a:solidFill>
                <a:highlight>
                  <a:srgbClr val="FFFF00"/>
                </a:highlight>
                <a:latin typeface="楷体" panose="02010609060101010101" pitchFamily="49" charset="-122"/>
                <a:ea typeface="楷体" panose="02010609060101010101" pitchFamily="49" charset="-122"/>
                <a:cs typeface="+mn-cs"/>
              </a:rPr>
              <a:t>万元</a:t>
            </a:r>
            <a:endParaRPr lang="zh-CN" altLang="en-US" sz="1400" noProof="1" dirty="0">
              <a:latin typeface="楷体" panose="02010609060101010101" pitchFamily="49" charset="-122"/>
              <a:ea typeface="楷体" panose="02010609060101010101" pitchFamily="49" charset="-122"/>
            </a:endParaRPr>
          </a:p>
        </p:txBody>
      </p:sp>
      <p:grpSp>
        <p:nvGrpSpPr>
          <p:cNvPr id="10" name="组合 9"/>
          <p:cNvGrpSpPr/>
          <p:nvPr/>
        </p:nvGrpSpPr>
        <p:grpSpPr>
          <a:xfrm>
            <a:off x="4805363" y="2036763"/>
            <a:ext cx="931862" cy="895350"/>
            <a:chOff x="4806026" y="1180249"/>
            <a:chExt cx="931687" cy="894856"/>
          </a:xfrm>
        </p:grpSpPr>
        <p:sp>
          <p:nvSpPr>
            <p:cNvPr id="14" name="椭圆 13"/>
            <p:cNvSpPr/>
            <p:nvPr/>
          </p:nvSpPr>
          <p:spPr>
            <a:xfrm>
              <a:off x="4806026" y="1180249"/>
              <a:ext cx="894856" cy="89485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ctr"/>
            <a:lstStyle/>
            <a:p>
              <a:pPr fontAlgn="base"/>
              <a:r>
                <a:rPr lang="zh-CN" altLang="en-US" sz="1050" b="1" strike="noStrike" noProof="1" dirty="0">
                  <a:solidFill>
                    <a:schemeClr val="tx1"/>
                  </a:solidFill>
                  <a:latin typeface="+mn-ea"/>
                </a:rPr>
                <a:t>当期选十玩法销售额</a:t>
              </a:r>
              <a:r>
                <a:rPr lang="zh-CN" altLang="en-US" sz="1050" b="1" strike="noStrike" noProof="1" dirty="0">
                  <a:solidFill>
                    <a:srgbClr val="C00000"/>
                  </a:solidFill>
                  <a:latin typeface="+mn-ea"/>
                </a:rPr>
                <a:t>计提奖金</a:t>
              </a:r>
              <a:endParaRPr lang="zh-CN" altLang="en-US" sz="1050" b="1" strike="noStrike" noProof="1" dirty="0">
                <a:solidFill>
                  <a:srgbClr val="C00000"/>
                </a:solidFill>
                <a:latin typeface="+mn-ea"/>
              </a:endParaRPr>
            </a:p>
          </p:txBody>
        </p:sp>
        <p:sp>
          <p:nvSpPr>
            <p:cNvPr id="23" name="椭圆 22"/>
            <p:cNvSpPr/>
            <p:nvPr/>
          </p:nvSpPr>
          <p:spPr>
            <a:xfrm>
              <a:off x="5434176" y="1786429"/>
              <a:ext cx="303537" cy="284416"/>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ctr"/>
            <a:lstStyle/>
            <a:p>
              <a:pPr algn="ctr" fontAlgn="base"/>
              <a:r>
                <a:rPr lang="en-US" altLang="zh-CN" sz="700" strike="noStrike" noProof="1">
                  <a:solidFill>
                    <a:srgbClr val="C00000"/>
                  </a:solidFill>
                  <a:latin typeface="+mn-ea"/>
                </a:rPr>
                <a:t>57.5%</a:t>
              </a:r>
              <a:endParaRPr lang="zh-CN" altLang="en-US" sz="700" strike="noStrike" noProof="1" dirty="0">
                <a:solidFill>
                  <a:srgbClr val="C00000"/>
                </a:solidFill>
                <a:latin typeface="+mn-ea"/>
              </a:endParaRPr>
            </a:p>
          </p:txBody>
        </p:sp>
      </p:grpSp>
      <p:cxnSp>
        <p:nvCxnSpPr>
          <p:cNvPr id="38" name="直接连接符 37"/>
          <p:cNvCxnSpPr/>
          <p:nvPr/>
        </p:nvCxnSpPr>
        <p:spPr>
          <a:xfrm>
            <a:off x="5803900" y="2505075"/>
            <a:ext cx="1873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 descr="https://timgsa.baidu.com/timg?image&amp;quality=80&amp;size=b9999_10000&amp;sec=1598265953374&amp;di=50245b17ca05d3503c7c7c91ed065009&amp;imgtype=0&amp;src=http%3A%2F%2Fpic.51yuansu.com%2Fpic3%2Fcover%2F03%2F22%2F21%2F5b6d62524dcba_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257" y="4323617"/>
            <a:ext cx="1238263" cy="1242323"/>
          </a:xfrm>
          <a:prstGeom prst="round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5" name="矩形 44"/>
          <p:cNvSpPr/>
          <p:nvPr/>
        </p:nvSpPr>
        <p:spPr>
          <a:xfrm>
            <a:off x="2733675" y="4398963"/>
            <a:ext cx="4878388" cy="1230312"/>
          </a:xfrm>
          <a:prstGeom prst="rect">
            <a:avLst/>
          </a:prstGeom>
          <a:noFill/>
          <a:ln w="9525">
            <a:noFill/>
          </a:ln>
        </p:spPr>
        <p:txBody>
          <a:bodyPr wrap="square" anchor="t" anchorCtr="0">
            <a:spAutoFit/>
          </a:bodyPr>
          <a:p>
            <a:pPr marL="342900" indent="-342900">
              <a:spcAft>
                <a:spcPts val="600"/>
              </a:spcAft>
              <a:buFont typeface="Wingdings" panose="05000000000000000000" pitchFamily="2" charset="2"/>
              <a:buChar char="l"/>
            </a:pPr>
            <a:r>
              <a:rPr lang="zh-CN" altLang="en-US" sz="1600" b="1" dirty="0">
                <a:solidFill>
                  <a:srgbClr val="0070C0"/>
                </a:solidFill>
                <a:latin typeface="楷体" panose="02010609060101010101" pitchFamily="49" charset="-122"/>
                <a:ea typeface="楷体" panose="02010609060101010101" pitchFamily="49" charset="-122"/>
              </a:rPr>
              <a:t>全国统一奖池</a:t>
            </a:r>
            <a:endParaRPr lang="en-US" altLang="zh-CN" sz="1600" b="1" dirty="0">
              <a:solidFill>
                <a:srgbClr val="0070C0"/>
              </a:solidFill>
              <a:latin typeface="楷体" panose="02010609060101010101" pitchFamily="49" charset="-122"/>
              <a:ea typeface="楷体" panose="02010609060101010101" pitchFamily="49" charset="-122"/>
            </a:endParaRPr>
          </a:p>
          <a:p>
            <a:pPr marL="342900" indent="-342900">
              <a:spcAft>
                <a:spcPts val="600"/>
              </a:spcAft>
              <a:buFont typeface="Wingdings" panose="05000000000000000000" pitchFamily="2" charset="2"/>
              <a:buChar char="l"/>
            </a:pPr>
            <a:r>
              <a:rPr lang="zh-CN" altLang="en-US" sz="1600" b="1" dirty="0">
                <a:latin typeface="楷体" panose="02010609060101010101" pitchFamily="49" charset="-122"/>
                <a:ea typeface="楷体" panose="02010609060101010101" pitchFamily="49" charset="-122"/>
              </a:rPr>
              <a:t>由</a:t>
            </a:r>
            <a:r>
              <a:rPr lang="zh-CN" altLang="en-US" sz="1600" b="1" dirty="0">
                <a:solidFill>
                  <a:srgbClr val="0070C0"/>
                </a:solidFill>
                <a:latin typeface="楷体" panose="02010609060101010101" pitchFamily="49" charset="-122"/>
                <a:ea typeface="楷体" panose="02010609060101010101" pitchFamily="49" charset="-122"/>
              </a:rPr>
              <a:t>“选十中十”奖等未中出奖金</a:t>
            </a:r>
            <a:r>
              <a:rPr lang="zh-CN" altLang="en-US" sz="1600" b="1" dirty="0">
                <a:latin typeface="楷体" panose="02010609060101010101" pitchFamily="49" charset="-122"/>
                <a:ea typeface="楷体" panose="02010609060101010101" pitchFamily="49" charset="-122"/>
              </a:rPr>
              <a:t>和</a:t>
            </a:r>
            <a:r>
              <a:rPr lang="zh-CN" altLang="en-US" sz="1600" b="1" dirty="0">
                <a:solidFill>
                  <a:srgbClr val="0070C0"/>
                </a:solidFill>
                <a:latin typeface="楷体" panose="02010609060101010101" pitchFamily="49" charset="-122"/>
                <a:ea typeface="楷体" panose="02010609060101010101" pitchFamily="49" charset="-122"/>
              </a:rPr>
              <a:t>超出单注奖金封顶限额部分的奖金</a:t>
            </a:r>
            <a:r>
              <a:rPr lang="zh-CN" altLang="en-US" sz="1600" b="1" dirty="0">
                <a:latin typeface="楷体" panose="02010609060101010101" pitchFamily="49" charset="-122"/>
                <a:ea typeface="楷体" panose="02010609060101010101" pitchFamily="49" charset="-122"/>
              </a:rPr>
              <a:t>组成</a:t>
            </a:r>
            <a:endParaRPr lang="en-US" altLang="zh-CN" sz="1600" b="1" dirty="0">
              <a:latin typeface="楷体" panose="02010609060101010101" pitchFamily="49" charset="-122"/>
              <a:ea typeface="楷体" panose="02010609060101010101" pitchFamily="49" charset="-122"/>
            </a:endParaRPr>
          </a:p>
          <a:p>
            <a:pPr marL="342900" indent="-342900">
              <a:spcAft>
                <a:spcPts val="600"/>
              </a:spcAft>
              <a:buFont typeface="Wingdings" panose="05000000000000000000" pitchFamily="2" charset="2"/>
              <a:buChar char="l"/>
            </a:pPr>
            <a:r>
              <a:rPr lang="zh-CN" altLang="en-US" sz="1600" b="1" dirty="0">
                <a:latin typeface="楷体" panose="02010609060101010101" pitchFamily="49" charset="-122"/>
                <a:ea typeface="楷体" panose="02010609060101010101" pitchFamily="49" charset="-122"/>
              </a:rPr>
              <a:t>“选十”奖池资金</a:t>
            </a:r>
            <a:r>
              <a:rPr lang="zh-CN" altLang="en-US" sz="1600" b="1" dirty="0">
                <a:solidFill>
                  <a:srgbClr val="C00000"/>
                </a:solidFill>
                <a:latin typeface="楷体" panose="02010609060101010101" pitchFamily="49" charset="-122"/>
                <a:ea typeface="楷体" panose="02010609060101010101" pitchFamily="49" charset="-122"/>
              </a:rPr>
              <a:t>仅用于支付“选十中十”奖金</a:t>
            </a:r>
            <a:endParaRPr lang="en-US" altLang="zh-CN" sz="16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000000"/>
                                          </p:val>
                                        </p:tav>
                                        <p:tav tm="100000">
                                          <p:val>
                                            <p:strVal val="#ppt_w"/>
                                          </p:val>
                                        </p:tav>
                                      </p:tavLst>
                                    </p:anim>
                                    <p:anim calcmode="lin" valueType="num">
                                      <p:cBhvr>
                                        <p:cTn id="18" dur="500" fill="hold"/>
                                        <p:tgtEl>
                                          <p:spTgt spid="6"/>
                                        </p:tgtEl>
                                        <p:attrNameLst>
                                          <p:attrName>ppt_h</p:attrName>
                                        </p:attrNameLst>
                                      </p:cBhvr>
                                      <p:tavLst>
                                        <p:tav tm="0">
                                          <p:val>
                                            <p:fltVal val="0.00000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000000"/>
                                          </p:val>
                                        </p:tav>
                                        <p:tav tm="100000">
                                          <p:val>
                                            <p:strVal val="#ppt_w"/>
                                          </p:val>
                                        </p:tav>
                                      </p:tavLst>
                                    </p:anim>
                                    <p:anim calcmode="lin" valueType="num">
                                      <p:cBhvr>
                                        <p:cTn id="70" dur="500" fill="hold"/>
                                        <p:tgtEl>
                                          <p:spTgt spid="17"/>
                                        </p:tgtEl>
                                        <p:attrNameLst>
                                          <p:attrName>ppt_h</p:attrName>
                                        </p:attrNameLst>
                                      </p:cBhvr>
                                      <p:tavLst>
                                        <p:tav tm="0">
                                          <p:val>
                                            <p:fltVal val="0.000000"/>
                                          </p:val>
                                        </p:tav>
                                        <p:tav tm="100000">
                                          <p:val>
                                            <p:strVal val="#ppt_h"/>
                                          </p:val>
                                        </p:tav>
                                      </p:tavLst>
                                    </p:anim>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5">
                                            <p:txEl>
                                              <p:charRg st="0" end="7"/>
                                            </p:txEl>
                                          </p:spTgt>
                                        </p:tgtEl>
                                        <p:attrNameLst>
                                          <p:attrName>style.visibility</p:attrName>
                                        </p:attrNameLst>
                                      </p:cBhvr>
                                      <p:to>
                                        <p:strVal val="visible"/>
                                      </p:to>
                                    </p:set>
                                    <p:animEffect transition="in" filter="wipe(left)">
                                      <p:cBhvr>
                                        <p:cTn id="76" dur="500"/>
                                        <p:tgtEl>
                                          <p:spTgt spid="45">
                                            <p:txEl>
                                              <p:charRg st="0" end="7"/>
                                            </p:txEl>
                                          </p:spTgt>
                                        </p:tgtEl>
                                      </p:cBhvr>
                                    </p:animEffect>
                                  </p:childTnLst>
                                </p:cTn>
                              </p:par>
                              <p:par>
                                <p:cTn id="77" presetID="53" presetClass="entr" presetSubtype="16"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000000"/>
                                          </p:val>
                                        </p:tav>
                                        <p:tav tm="100000">
                                          <p:val>
                                            <p:strVal val="#ppt_w"/>
                                          </p:val>
                                        </p:tav>
                                      </p:tavLst>
                                    </p:anim>
                                    <p:anim calcmode="lin" valueType="num">
                                      <p:cBhvr>
                                        <p:cTn id="80" dur="500" fill="hold"/>
                                        <p:tgtEl>
                                          <p:spTgt spid="43"/>
                                        </p:tgtEl>
                                        <p:attrNameLst>
                                          <p:attrName>ppt_h</p:attrName>
                                        </p:attrNameLst>
                                      </p:cBhvr>
                                      <p:tavLst>
                                        <p:tav tm="0">
                                          <p:val>
                                            <p:fltVal val="0.000000"/>
                                          </p:val>
                                        </p:tav>
                                        <p:tav tm="100000">
                                          <p:val>
                                            <p:strVal val="#ppt_h"/>
                                          </p:val>
                                        </p:tav>
                                      </p:tavLst>
                                    </p:anim>
                                    <p:animEffect transition="in" filter="fade">
                                      <p:cBhvr>
                                        <p:cTn id="81" dur="500"/>
                                        <p:tgtEl>
                                          <p:spTgt spid="4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5">
                                            <p:txEl>
                                              <p:charRg st="7" end="40"/>
                                            </p:txEl>
                                          </p:spTgt>
                                        </p:tgtEl>
                                        <p:attrNameLst>
                                          <p:attrName>style.visibility</p:attrName>
                                        </p:attrNameLst>
                                      </p:cBhvr>
                                      <p:to>
                                        <p:strVal val="visible"/>
                                      </p:to>
                                    </p:set>
                                    <p:animEffect transition="in" filter="wipe(left)">
                                      <p:cBhvr>
                                        <p:cTn id="86" dur="500"/>
                                        <p:tgtEl>
                                          <p:spTgt spid="45">
                                            <p:txEl>
                                              <p:charRg st="7" end="4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5">
                                            <p:txEl>
                                              <p:charRg st="40" end="62"/>
                                            </p:txEl>
                                          </p:spTgt>
                                        </p:tgtEl>
                                        <p:attrNameLst>
                                          <p:attrName>style.visibility</p:attrName>
                                        </p:attrNameLst>
                                      </p:cBhvr>
                                      <p:to>
                                        <p:strVal val="visible"/>
                                      </p:to>
                                    </p:set>
                                    <p:animEffect transition="in" filter="wipe(left)">
                                      <p:cBhvr>
                                        <p:cTn id="91" dur="500"/>
                                        <p:tgtEl>
                                          <p:spTgt spid="45">
                                            <p:txEl>
                                              <p:charRg st="40"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bldLvl="0" animBg="1"/>
      <p:bldP spid="16" grpId="0" bldLvl="0" animBg="1"/>
      <p:bldP spid="18"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2"/>
          <p:cNvSpPr>
            <a:spLocks noGrp="1"/>
          </p:cNvSpPr>
          <p:nvPr>
            <p:ph type="title"/>
          </p:nvPr>
        </p:nvSpPr>
        <p:spPr/>
        <p:txBody>
          <a:bodyPr anchor="ctr" anchorCtr="0"/>
          <a:p>
            <a:r>
              <a:rPr lang="zh-CN" altLang="en-US"/>
              <a:t>选十玩法</a:t>
            </a:r>
            <a:endParaRPr lang="zh-CN" altLang="en-US"/>
          </a:p>
        </p:txBody>
      </p:sp>
      <p:pic>
        <p:nvPicPr>
          <p:cNvPr id="7" name="图片 6"/>
          <p:cNvPicPr>
            <a:picLocks noChangeAspect="1"/>
          </p:cNvPicPr>
          <p:nvPr/>
        </p:nvPicPr>
        <p:blipFill>
          <a:blip r:embed="rId1"/>
          <a:stretch>
            <a:fillRect/>
          </a:stretch>
        </p:blipFill>
        <p:spPr>
          <a:xfrm>
            <a:off x="554038" y="2297113"/>
            <a:ext cx="2185987" cy="2630487"/>
          </a:xfrm>
          <a:prstGeom prst="rect">
            <a:avLst/>
          </a:prstGeom>
          <a:noFill/>
          <a:ln w="9525">
            <a:noFill/>
          </a:ln>
        </p:spPr>
      </p:pic>
      <p:sp>
        <p:nvSpPr>
          <p:cNvPr id="45" name="矩形 44"/>
          <p:cNvSpPr/>
          <p:nvPr/>
        </p:nvSpPr>
        <p:spPr>
          <a:xfrm>
            <a:off x="3324225" y="2311400"/>
            <a:ext cx="5073650" cy="2616200"/>
          </a:xfrm>
          <a:prstGeom prst="rect">
            <a:avLst/>
          </a:prstGeom>
        </p:spPr>
        <p:txBody>
          <a:bodyPr wrap="square">
            <a:spAutoFit/>
          </a:bodyPr>
          <a:lstStyle/>
          <a:p>
            <a:pPr marL="285750" indent="-285750" fontAlgn="base">
              <a:spcAft>
                <a:spcPts val="600"/>
              </a:spcAft>
              <a:buFont typeface="Wingdings" panose="05000000000000000000" pitchFamily="2" charset="2"/>
              <a:buChar char="l"/>
            </a:pPr>
            <a:r>
              <a:rPr lang="zh-CN" altLang="en-US" sz="1600" b="1" strike="noStrike" noProof="1" dirty="0">
                <a:solidFill>
                  <a:srgbClr val="C00000"/>
                </a:solidFill>
                <a:latin typeface="楷体" panose="02010609060101010101" pitchFamily="49" charset="-122"/>
                <a:ea typeface="楷体" panose="02010609060101010101" pitchFamily="49" charset="-122"/>
                <a:cs typeface="+mn-cs"/>
              </a:rPr>
              <a:t>总奖金</a:t>
            </a:r>
            <a:r>
              <a:rPr lang="en-US" altLang="zh-CN" sz="1600" b="1" strike="noStrike" noProof="1" dirty="0">
                <a:solidFill>
                  <a:srgbClr val="C00000"/>
                </a:solidFill>
                <a:latin typeface="楷体" panose="02010609060101010101" pitchFamily="49" charset="-122"/>
                <a:ea typeface="楷体" panose="02010609060101010101" pitchFamily="49" charset="-122"/>
                <a:cs typeface="+mn-cs"/>
              </a:rPr>
              <a:t>50</a:t>
            </a:r>
            <a:r>
              <a:rPr lang="zh-CN" altLang="en-US" sz="1600" b="1" strike="noStrike" noProof="1" dirty="0">
                <a:solidFill>
                  <a:srgbClr val="C00000"/>
                </a:solidFill>
                <a:latin typeface="楷体" panose="02010609060101010101" pitchFamily="49" charset="-122"/>
                <a:ea typeface="楷体" panose="02010609060101010101" pitchFamily="49" charset="-122"/>
                <a:cs typeface="+mn-cs"/>
              </a:rPr>
              <a:t>万元保底</a:t>
            </a:r>
            <a:endParaRPr lang="en-US" altLang="zh-CN" sz="1600" b="1" strike="noStrike" noProof="1" dirty="0">
              <a:solidFill>
                <a:srgbClr val="C00000"/>
              </a:solidFill>
              <a:latin typeface="楷体" panose="02010609060101010101" pitchFamily="49" charset="-122"/>
              <a:ea typeface="楷体" panose="02010609060101010101" pitchFamily="49" charset="-122"/>
            </a:endParaRPr>
          </a:p>
          <a:p>
            <a:pPr fontAlgn="base">
              <a:spcAft>
                <a:spcPts val="600"/>
              </a:spcAft>
            </a:pPr>
            <a:r>
              <a:rPr lang="zh-CN" altLang="en-US" sz="1600" b="1" strike="noStrike" noProof="1" dirty="0">
                <a:latin typeface="楷体" panose="02010609060101010101" pitchFamily="49" charset="-122"/>
                <a:ea typeface="楷体" panose="02010609060101010101" pitchFamily="49" charset="-122"/>
                <a:cs typeface="+mn-cs"/>
              </a:rPr>
              <a:t>若当期“选十中十”奖等总奖金不足</a:t>
            </a:r>
            <a:r>
              <a:rPr lang="en-US" altLang="zh-CN" sz="1600" b="1" strike="noStrike" noProof="1" dirty="0">
                <a:latin typeface="楷体" panose="02010609060101010101" pitchFamily="49" charset="-122"/>
                <a:ea typeface="楷体" panose="02010609060101010101" pitchFamily="49" charset="-122"/>
                <a:cs typeface="+mn-cs"/>
              </a:rPr>
              <a:t>50</a:t>
            </a:r>
            <a:r>
              <a:rPr lang="zh-CN" altLang="en-US" sz="1600" b="1" strike="noStrike" noProof="1" dirty="0">
                <a:latin typeface="楷体" panose="02010609060101010101" pitchFamily="49" charset="-122"/>
                <a:ea typeface="楷体" panose="02010609060101010101" pitchFamily="49" charset="-122"/>
                <a:cs typeface="+mn-cs"/>
              </a:rPr>
              <a:t>万元时，由调节基金补足至</a:t>
            </a:r>
            <a:r>
              <a:rPr lang="en-US" altLang="zh-CN" sz="1600" b="1" strike="noStrike" noProof="1" dirty="0">
                <a:latin typeface="楷体" panose="02010609060101010101" pitchFamily="49" charset="-122"/>
                <a:ea typeface="楷体" panose="02010609060101010101" pitchFamily="49" charset="-122"/>
                <a:cs typeface="+mn-cs"/>
              </a:rPr>
              <a:t>50</a:t>
            </a:r>
            <a:r>
              <a:rPr lang="zh-CN" altLang="en-US" sz="1600" b="1" strike="noStrike" noProof="1" dirty="0">
                <a:latin typeface="楷体" panose="02010609060101010101" pitchFamily="49" charset="-122"/>
                <a:ea typeface="楷体" panose="02010609060101010101" pitchFamily="49" charset="-122"/>
                <a:cs typeface="+mn-cs"/>
              </a:rPr>
              <a:t>万元，并按当期“选十中十”奖等的中奖注数均分</a:t>
            </a:r>
            <a:r>
              <a:rPr lang="en-US" altLang="zh-CN" sz="1600" b="1" strike="noStrike" noProof="1" dirty="0">
                <a:latin typeface="楷体" panose="02010609060101010101" pitchFamily="49" charset="-122"/>
                <a:ea typeface="楷体" panose="02010609060101010101" pitchFamily="49" charset="-122"/>
                <a:cs typeface="+mn-cs"/>
              </a:rPr>
              <a:t>50</a:t>
            </a:r>
            <a:r>
              <a:rPr lang="zh-CN" altLang="en-US" sz="1600" b="1" strike="noStrike" noProof="1" dirty="0">
                <a:latin typeface="楷体" panose="02010609060101010101" pitchFamily="49" charset="-122"/>
                <a:ea typeface="楷体" panose="02010609060101010101" pitchFamily="49" charset="-122"/>
                <a:cs typeface="+mn-cs"/>
              </a:rPr>
              <a:t>万元奖金。</a:t>
            </a:r>
            <a:endParaRPr lang="en-US" altLang="zh-CN" sz="1600" b="1" strike="noStrike" noProof="1" dirty="0">
              <a:latin typeface="楷体" panose="02010609060101010101" pitchFamily="49" charset="-122"/>
              <a:ea typeface="楷体" panose="02010609060101010101" pitchFamily="49" charset="-122"/>
            </a:endParaRPr>
          </a:p>
          <a:p>
            <a:pPr fontAlgn="base">
              <a:spcAft>
                <a:spcPts val="600"/>
              </a:spcAft>
            </a:pPr>
            <a:endParaRPr lang="zh-CN" altLang="en-US" sz="1600" b="1" strike="noStrike" noProof="1" dirty="0">
              <a:latin typeface="楷体" panose="02010609060101010101" pitchFamily="49" charset="-122"/>
              <a:ea typeface="楷体" panose="02010609060101010101" pitchFamily="49" charset="-122"/>
            </a:endParaRPr>
          </a:p>
          <a:p>
            <a:pPr marL="285750" indent="-285750" fontAlgn="base">
              <a:spcAft>
                <a:spcPts val="600"/>
              </a:spcAft>
              <a:buFont typeface="Wingdings" panose="05000000000000000000" pitchFamily="2" charset="2"/>
              <a:buChar char="l"/>
            </a:pPr>
            <a:r>
              <a:rPr lang="zh-CN" altLang="en-US" sz="1600" b="1" strike="noStrike" noProof="1" dirty="0">
                <a:solidFill>
                  <a:srgbClr val="C00000"/>
                </a:solidFill>
                <a:latin typeface="楷体" panose="02010609060101010101" pitchFamily="49" charset="-122"/>
                <a:ea typeface="楷体" panose="02010609060101010101" pitchFamily="49" charset="-122"/>
                <a:cs typeface="+mn-cs"/>
              </a:rPr>
              <a:t>单注奖金</a:t>
            </a:r>
            <a:r>
              <a:rPr lang="en-US" altLang="zh-CN" sz="1600" b="1" strike="noStrike" noProof="1" dirty="0">
                <a:solidFill>
                  <a:srgbClr val="C00000"/>
                </a:solidFill>
                <a:latin typeface="楷体" panose="02010609060101010101" pitchFamily="49" charset="-122"/>
                <a:ea typeface="楷体" panose="02010609060101010101" pitchFamily="49" charset="-122"/>
                <a:cs typeface="+mn-cs"/>
              </a:rPr>
              <a:t>1.6</a:t>
            </a:r>
            <a:r>
              <a:rPr lang="zh-CN" altLang="en-US" sz="1600" b="1" strike="noStrike" noProof="1" dirty="0">
                <a:solidFill>
                  <a:srgbClr val="C00000"/>
                </a:solidFill>
                <a:latin typeface="楷体" panose="02010609060101010101" pitchFamily="49" charset="-122"/>
                <a:ea typeface="楷体" panose="02010609060101010101" pitchFamily="49" charset="-122"/>
                <a:cs typeface="+mn-cs"/>
              </a:rPr>
              <a:t>万元保底</a:t>
            </a:r>
            <a:endParaRPr lang="en-US" altLang="zh-CN" sz="1600" b="1" strike="noStrike" noProof="1" dirty="0">
              <a:solidFill>
                <a:srgbClr val="C00000"/>
              </a:solidFill>
              <a:latin typeface="楷体" panose="02010609060101010101" pitchFamily="49" charset="-122"/>
              <a:ea typeface="楷体" panose="02010609060101010101" pitchFamily="49" charset="-122"/>
            </a:endParaRPr>
          </a:p>
          <a:p>
            <a:pPr fontAlgn="base">
              <a:spcAft>
                <a:spcPts val="600"/>
              </a:spcAft>
            </a:pPr>
            <a:r>
              <a:rPr lang="zh-CN" altLang="en-US" sz="1600" b="1" strike="noStrike" noProof="1" dirty="0">
                <a:latin typeface="楷体" panose="02010609060101010101" pitchFamily="49" charset="-122"/>
                <a:ea typeface="楷体" panose="02010609060101010101" pitchFamily="49" charset="-122"/>
                <a:cs typeface="+mn-cs"/>
              </a:rPr>
              <a:t>若“选十中十”奖等单注奖金低于“选十中九”奖等单注奖金的两倍时，由调节基金将“选十中十”奖等单注奖金补足为“选十中九”奖等单注奖金的两倍。</a:t>
            </a:r>
            <a:endParaRPr lang="en-US" altLang="zh-CN" sz="1600" b="1" strike="noStrike" noProof="1" dirty="0">
              <a:latin typeface="楷体" panose="02010609060101010101" pitchFamily="49" charset="-122"/>
              <a:ea typeface="楷体" panose="02010609060101010101" pitchFamily="49" charset="-122"/>
            </a:endParaRPr>
          </a:p>
        </p:txBody>
      </p:sp>
      <p:sp>
        <p:nvSpPr>
          <p:cNvPr id="26" name="文本框 25"/>
          <p:cNvSpPr txBox="1"/>
          <p:nvPr/>
        </p:nvSpPr>
        <p:spPr>
          <a:xfrm>
            <a:off x="3614738" y="1700213"/>
            <a:ext cx="3792537" cy="398462"/>
          </a:xfrm>
          <a:prstGeom prst="rect">
            <a:avLst/>
          </a:prstGeom>
          <a:noFill/>
          <a:ln w="9525">
            <a:noFill/>
          </a:ln>
        </p:spPr>
        <p:txBody>
          <a:bodyPr wrap="square" anchor="t" anchorCtr="0">
            <a:spAutoFit/>
          </a:bodyPr>
          <a:p>
            <a:pPr algn="ctr"/>
            <a:r>
              <a:rPr lang="zh-CN" altLang="en-US" sz="2000" b="1">
                <a:solidFill>
                  <a:srgbClr val="C00000"/>
                </a:solidFill>
                <a:latin typeface="微软雅黑" panose="020B0503020204020204" pitchFamily="34" charset="-122"/>
                <a:ea typeface="微软雅黑" panose="020B0503020204020204" pitchFamily="34" charset="-122"/>
              </a:rPr>
              <a:t>“选十中十”奖金特别规定</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xEl>
                                              <p:charRg st="0" end="10"/>
                                            </p:txEl>
                                          </p:spTgt>
                                        </p:tgtEl>
                                        <p:attrNameLst>
                                          <p:attrName>style.visibility</p:attrName>
                                        </p:attrNameLst>
                                      </p:cBhvr>
                                      <p:to>
                                        <p:strVal val="visible"/>
                                      </p:to>
                                    </p:set>
                                    <p:animEffect transition="in" filter="wipe(left)">
                                      <p:cBhvr>
                                        <p:cTn id="15" dur="500"/>
                                        <p:tgtEl>
                                          <p:spTgt spid="45">
                                            <p:txEl>
                                              <p:charRg st="0" end="1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5">
                                            <p:txEl>
                                              <p:charRg st="10" end="72"/>
                                            </p:txEl>
                                          </p:spTgt>
                                        </p:tgtEl>
                                        <p:attrNameLst>
                                          <p:attrName>style.visibility</p:attrName>
                                        </p:attrNameLst>
                                      </p:cBhvr>
                                      <p:to>
                                        <p:strVal val="visible"/>
                                      </p:to>
                                    </p:set>
                                    <p:animEffect transition="in" filter="wipe(left)">
                                      <p:cBhvr>
                                        <p:cTn id="19" dur="500"/>
                                        <p:tgtEl>
                                          <p:spTgt spid="45">
                                            <p:txEl>
                                              <p:charRg st="10" end="7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5">
                                            <p:txEl>
                                              <p:charRg st="73" end="85"/>
                                            </p:txEl>
                                          </p:spTgt>
                                        </p:tgtEl>
                                        <p:attrNameLst>
                                          <p:attrName>style.visibility</p:attrName>
                                        </p:attrNameLst>
                                      </p:cBhvr>
                                      <p:to>
                                        <p:strVal val="visible"/>
                                      </p:to>
                                    </p:set>
                                    <p:animEffect transition="in" filter="wipe(left)">
                                      <p:cBhvr>
                                        <p:cTn id="24" dur="500"/>
                                        <p:tgtEl>
                                          <p:spTgt spid="45">
                                            <p:txEl>
                                              <p:charRg st="73" end="8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5">
                                            <p:txEl>
                                              <p:charRg st="85" end="155"/>
                                            </p:txEl>
                                          </p:spTgt>
                                        </p:tgtEl>
                                        <p:attrNameLst>
                                          <p:attrName>style.visibility</p:attrName>
                                        </p:attrNameLst>
                                      </p:cBhvr>
                                      <p:to>
                                        <p:strVal val="visible"/>
                                      </p:to>
                                    </p:set>
                                    <p:animEffect transition="in" filter="wipe(left)">
                                      <p:cBhvr>
                                        <p:cTn id="28" dur="500"/>
                                        <p:tgtEl>
                                          <p:spTgt spid="45">
                                            <p:txEl>
                                              <p:charRg st="85" end="1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p:txBody>
          <a:bodyPr anchor="ctr" anchorCtr="0"/>
          <a:p>
            <a:r>
              <a:rPr lang="zh-CN" altLang="en-US"/>
              <a:t>规则概括</a:t>
            </a:r>
            <a:endParaRPr lang="zh-CN" altLang="en-US" dirty="0"/>
          </a:p>
        </p:txBody>
      </p:sp>
      <p:sp>
        <p:nvSpPr>
          <p:cNvPr id="6" name="文本框 5"/>
          <p:cNvSpPr txBox="1"/>
          <p:nvPr/>
        </p:nvSpPr>
        <p:spPr>
          <a:xfrm>
            <a:off x="4276725" y="1414463"/>
            <a:ext cx="1752600" cy="460375"/>
          </a:xfrm>
          <a:prstGeom prst="rect">
            <a:avLst/>
          </a:prstGeom>
          <a:noFill/>
          <a:ln w="9525">
            <a:noFill/>
          </a:ln>
        </p:spPr>
        <p:txBody>
          <a:bodyPr wrap="square" anchor="t" anchorCtr="0">
            <a:spAutoFit/>
          </a:bodyPr>
          <a:p>
            <a:pPr algn="ctr"/>
            <a:r>
              <a:rPr lang="zh-CN" altLang="en-US" sz="2400" b="1" dirty="0">
                <a:solidFill>
                  <a:srgbClr val="C00000"/>
                </a:solidFill>
                <a:latin typeface="微软雅黑" panose="020B0503020204020204" pitchFamily="34" charset="-122"/>
                <a:ea typeface="微软雅黑" panose="020B0503020204020204" pitchFamily="34" charset="-122"/>
              </a:rPr>
              <a:t>核心规则</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236788" y="1873250"/>
            <a:ext cx="6524625" cy="3338513"/>
            <a:chOff x="1846838" y="1015663"/>
            <a:chExt cx="6523323" cy="3338861"/>
          </a:xfrm>
        </p:grpSpPr>
        <p:pic>
          <p:nvPicPr>
            <p:cNvPr id="3" name="图片 2"/>
            <p:cNvPicPr>
              <a:picLocks noChangeAspect="1"/>
            </p:cNvPicPr>
            <p:nvPr/>
          </p:nvPicPr>
          <p:blipFill>
            <a:blip r:embed="rId1"/>
            <a:stretch>
              <a:fillRect/>
            </a:stretch>
          </p:blipFill>
          <p:spPr>
            <a:xfrm>
              <a:off x="1846838" y="1015663"/>
              <a:ext cx="6523323" cy="3338861"/>
            </a:xfrm>
            <a:prstGeom prst="roundRect">
              <a:avLst>
                <a:gd name="adj" fmla="val 8780"/>
              </a:avLst>
            </a:prstGeom>
          </p:spPr>
        </p:pic>
        <p:sp>
          <p:nvSpPr>
            <p:cNvPr id="5" name="矩形 4"/>
            <p:cNvSpPr/>
            <p:nvPr/>
          </p:nvSpPr>
          <p:spPr>
            <a:xfrm>
              <a:off x="7518295" y="3634930"/>
              <a:ext cx="597005" cy="27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zh-CN" altLang="en-US" sz="1900" b="1" strike="noStrike" noProof="1">
                  <a:solidFill>
                    <a:schemeClr val="tx1"/>
                  </a:solidFill>
                  <a:latin typeface="+mn-ea"/>
                </a:rPr>
                <a:t>每天</a:t>
              </a:r>
              <a:endParaRPr lang="zh-CN" altLang="en-US" sz="1900" b="1" strike="noStrike" noProof="1" dirty="0">
                <a:solidFill>
                  <a:schemeClr val="tx1"/>
                </a:solidFill>
                <a:latin typeface="+mn-ea"/>
              </a:endParaRPr>
            </a:p>
          </p:txBody>
        </p:sp>
      </p:gr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10415" b="9801"/>
          <a:stretch>
            <a:fillRect/>
          </a:stretch>
        </p:blipFill>
        <p:spPr>
          <a:xfrm>
            <a:off x="314906" y="3041121"/>
            <a:ext cx="2101384" cy="1147371"/>
          </a:xfrm>
          <a:prstGeom prst="ellipse">
            <a:avLst/>
          </a:prstGeom>
          <a:ln w="28575">
            <a:solidFill>
              <a:schemeClr val="bg1">
                <a:lumMod val="85000"/>
              </a:schemeClr>
            </a:solid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p:txBody>
          <a:bodyPr anchor="ctr" anchorCtr="0"/>
          <a:p>
            <a:r>
              <a:rPr lang="zh-CN" altLang="en-US" dirty="0"/>
              <a:t>风险控制规则</a:t>
            </a:r>
            <a:endParaRPr lang="zh-CN" altLang="en-US" dirty="0"/>
          </a:p>
        </p:txBody>
      </p:sp>
      <p:sp>
        <p:nvSpPr>
          <p:cNvPr id="13" name="文本框 12"/>
          <p:cNvSpPr txBox="1"/>
          <p:nvPr/>
        </p:nvSpPr>
        <p:spPr>
          <a:xfrm>
            <a:off x="381000" y="2190115"/>
            <a:ext cx="3795395" cy="2985135"/>
          </a:xfrm>
          <a:prstGeom prst="roundRect">
            <a:avLst>
              <a:gd name="adj" fmla="val 17052"/>
            </a:avLst>
          </a:prstGeom>
          <a:solidFill>
            <a:schemeClr val="bg1">
              <a:lumMod val="95000"/>
            </a:schemeClr>
          </a:solidFill>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wrap="square" lIns="72000" tIns="72000" rIns="72000" bIns="72000" rtlCol="0" anchor="t" anchorCtr="0">
            <a:noAutofit/>
          </a:bodyPr>
          <a:lstStyle/>
          <a:p>
            <a:pPr algn="ctr">
              <a:lnSpc>
                <a:spcPts val="2200"/>
              </a:lnSpc>
              <a:spcAft>
                <a:spcPts val="600"/>
              </a:spcAft>
            </a:pPr>
            <a:r>
              <a:rPr lang="zh-CN" altLang="en-US" sz="1600" b="1" noProof="1">
                <a:solidFill>
                  <a:srgbClr val="C00000"/>
                </a:solidFill>
                <a:latin typeface="+mn-ea"/>
                <a:ea typeface="宋体" panose="02010600030101010101" pitchFamily="2" charset="-122"/>
                <a:cs typeface="+mn-cs"/>
              </a:rPr>
              <a:t>限 号 销 售</a:t>
            </a:r>
            <a:endParaRPr lang="en-US" altLang="zh-CN" sz="1600" b="1" noProof="1" dirty="0">
              <a:solidFill>
                <a:srgbClr val="C00000"/>
              </a:solidFill>
              <a:latin typeface="楷体" panose="02010609060101010101" pitchFamily="49" charset="-122"/>
              <a:ea typeface="楷体" panose="02010609060101010101" pitchFamily="49" charset="-122"/>
            </a:endParaRPr>
          </a:p>
          <a:p>
            <a:pPr algn="just">
              <a:lnSpc>
                <a:spcPts val="2200"/>
              </a:lnSpc>
              <a:spcAft>
                <a:spcPts val="300"/>
              </a:spcAft>
            </a:pPr>
            <a:r>
              <a:rPr lang="zh-CN" altLang="en-US" sz="1400" b="1" noProof="1" dirty="0">
                <a:latin typeface="楷体" panose="02010609060101010101" pitchFamily="49" charset="-122"/>
                <a:ea typeface="楷体" panose="02010609060101010101" pitchFamily="49" charset="-122"/>
                <a:cs typeface="+mn-cs"/>
              </a:rPr>
              <a:t>根据最大赔付金额和单注彩票最高中奖金额（该玩法奖金最高奖等的中奖金额），</a:t>
            </a:r>
            <a:r>
              <a:rPr lang="zh-CN" altLang="en-US" sz="1400" b="1" noProof="1" dirty="0">
                <a:solidFill>
                  <a:srgbClr val="C00000"/>
                </a:solidFill>
                <a:latin typeface="楷体" panose="02010609060101010101" pitchFamily="49" charset="-122"/>
                <a:ea typeface="楷体" panose="02010609060101010101" pitchFamily="49" charset="-122"/>
                <a:cs typeface="+mn-cs"/>
              </a:rPr>
              <a:t>设定每注可投注号码的最大销售数量。</a:t>
            </a:r>
            <a:endParaRPr lang="en-US" altLang="zh-CN" sz="1600" b="1" noProof="1" dirty="0">
              <a:solidFill>
                <a:srgbClr val="C00000"/>
              </a:solidFill>
              <a:latin typeface="楷体" panose="02010609060101010101" pitchFamily="49" charset="-122"/>
              <a:ea typeface="楷体" panose="02010609060101010101" pitchFamily="49" charset="-122"/>
            </a:endParaRPr>
          </a:p>
        </p:txBody>
      </p:sp>
      <p:sp>
        <p:nvSpPr>
          <p:cNvPr id="14" name="文本框 13"/>
          <p:cNvSpPr txBox="1"/>
          <p:nvPr/>
        </p:nvSpPr>
        <p:spPr>
          <a:xfrm>
            <a:off x="4690745" y="2125962"/>
            <a:ext cx="3526790" cy="3009265"/>
          </a:xfrm>
          <a:prstGeom prst="roundRect">
            <a:avLst>
              <a:gd name="adj" fmla="val 17052"/>
            </a:avLst>
          </a:prstGeom>
          <a:solidFill>
            <a:schemeClr val="bg1">
              <a:lumMod val="95000"/>
            </a:schemeClr>
          </a:solidFill>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wrap="square" lIns="72000" tIns="72000" rIns="72000" bIns="72000" rtlCol="0" anchor="t" anchorCtr="0">
            <a:noAutofit/>
          </a:bodyPr>
          <a:lstStyle/>
          <a:p>
            <a:pPr algn="ctr">
              <a:lnSpc>
                <a:spcPts val="2200"/>
              </a:lnSpc>
              <a:spcAft>
                <a:spcPts val="600"/>
              </a:spcAft>
            </a:pPr>
            <a:r>
              <a:rPr lang="zh-CN" altLang="en-US" sz="1600" b="1" noProof="1">
                <a:solidFill>
                  <a:srgbClr val="C00000"/>
                </a:solidFill>
                <a:latin typeface="+mn-ea"/>
                <a:ea typeface="宋体" panose="02010600030101010101" pitchFamily="2" charset="-122"/>
                <a:cs typeface="+mn-cs"/>
              </a:rPr>
              <a:t>限 赔 销 售</a:t>
            </a:r>
            <a:endParaRPr lang="en-US" altLang="zh-CN" sz="1600" b="1" noProof="1" dirty="0">
              <a:solidFill>
                <a:srgbClr val="C00000"/>
              </a:solidFill>
              <a:latin typeface="楷体" panose="02010609060101010101" pitchFamily="49" charset="-122"/>
              <a:ea typeface="楷体" panose="02010609060101010101" pitchFamily="49" charset="-122"/>
            </a:endParaRPr>
          </a:p>
          <a:p>
            <a:pPr algn="just">
              <a:lnSpc>
                <a:spcPts val="2200"/>
              </a:lnSpc>
              <a:spcAft>
                <a:spcPts val="300"/>
              </a:spcAft>
            </a:pPr>
            <a:r>
              <a:rPr lang="zh-CN" altLang="en-US" sz="1400" b="1" noProof="1" dirty="0">
                <a:latin typeface="楷体" panose="02010609060101010101" pitchFamily="49" charset="-122"/>
                <a:ea typeface="楷体" panose="02010609060101010101" pitchFamily="49" charset="-122"/>
                <a:cs typeface="+mn-cs"/>
              </a:rPr>
              <a:t>不限定投注号码的销售数量，当开奖后实际中奖金额超过最大可赔付金额时，</a:t>
            </a:r>
            <a:r>
              <a:rPr lang="zh-CN" altLang="en-US" sz="1400" b="1" noProof="1" dirty="0">
                <a:solidFill>
                  <a:srgbClr val="C00000"/>
                </a:solidFill>
                <a:latin typeface="楷体" panose="02010609060101010101" pitchFamily="49" charset="-122"/>
                <a:ea typeface="楷体" panose="02010609060101010101" pitchFamily="49" charset="-122"/>
                <a:cs typeface="+mn-cs"/>
              </a:rPr>
              <a:t>根据实际中奖注数按注均分最大可赔付金额，单注实际中奖奖金将低于设奖奖金。</a:t>
            </a:r>
            <a:endParaRPr lang="en-US" altLang="zh-CN" sz="1600" b="1" noProof="1" dirty="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000000"/>
                                          </p:val>
                                        </p:tav>
                                        <p:tav tm="100000">
                                          <p:val>
                                            <p:strVal val="#ppt_w"/>
                                          </p:val>
                                        </p:tav>
                                      </p:tavLst>
                                    </p:anim>
                                    <p:anim calcmode="lin" valueType="num">
                                      <p:cBhvr>
                                        <p:cTn id="8" dur="500" fill="hold"/>
                                        <p:tgtEl>
                                          <p:spTgt spid="13"/>
                                        </p:tgtEl>
                                        <p:attrNameLst>
                                          <p:attrName>ppt_h</p:attrName>
                                        </p:attrNameLst>
                                      </p:cBhvr>
                                      <p:tavLst>
                                        <p:tav tm="0">
                                          <p:val>
                                            <p:fltVal val="0.00000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000000"/>
                                          </p:val>
                                        </p:tav>
                                        <p:tav tm="100000">
                                          <p:val>
                                            <p:strVal val="#ppt_w"/>
                                          </p:val>
                                        </p:tav>
                                      </p:tavLst>
                                    </p:anim>
                                    <p:anim calcmode="lin" valueType="num">
                                      <p:cBhvr>
                                        <p:cTn id="14" dur="500" fill="hold"/>
                                        <p:tgtEl>
                                          <p:spTgt spid="14"/>
                                        </p:tgtEl>
                                        <p:attrNameLst>
                                          <p:attrName>ppt_h</p:attrName>
                                        </p:attrNameLst>
                                      </p:cBhvr>
                                      <p:tavLst>
                                        <p:tav tm="0">
                                          <p:val>
                                            <p:fltVal val="0.00000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p:cNvSpPr>
          <p:nvPr>
            <p:ph type="title"/>
          </p:nvPr>
        </p:nvSpPr>
        <p:spPr/>
        <p:txBody>
          <a:bodyPr vert="horz" wrap="square" lIns="91440" tIns="45720" rIns="91440" bIns="45720" anchor="ctr" anchorCtr="0"/>
          <a:p>
            <a:r>
              <a:rPr lang="zh-CN" altLang="en-US" b="1" dirty="0">
                <a:solidFill>
                  <a:schemeClr val="folHlink"/>
                </a:solidFill>
              </a:rPr>
              <a:t>系统介绍</a:t>
            </a:r>
            <a:br>
              <a:rPr lang="zh-CN" altLang="en-US" dirty="0">
                <a:solidFill>
                  <a:schemeClr val="folHlink"/>
                </a:solidFill>
              </a:rPr>
            </a:br>
            <a:endParaRPr lang="zh-CN" altLang="en-US" dirty="0">
              <a:solidFill>
                <a:schemeClr val="folHlink"/>
              </a:solidFill>
            </a:endParaRPr>
          </a:p>
        </p:txBody>
      </p:sp>
      <p:sp>
        <p:nvSpPr>
          <p:cNvPr id="68610" name="Rectangle 3"/>
          <p:cNvSpPr>
            <a:spLocks noGrp="1"/>
          </p:cNvSpPr>
          <p:nvPr>
            <p:ph idx="1"/>
          </p:nvPr>
        </p:nvSpPr>
        <p:spPr/>
        <p:txBody>
          <a:bodyPr vert="horz" wrap="square" lIns="91440" tIns="45720" rIns="91440" bIns="45720" anchor="t" anchorCtr="0"/>
          <a:p>
            <a:pPr algn="just">
              <a:lnSpc>
                <a:spcPct val="150000"/>
              </a:lnSpc>
              <a:buNone/>
            </a:pPr>
            <a:r>
              <a:rPr lang="en-US" altLang="zh-CN" sz="2800" dirty="0">
                <a:solidFill>
                  <a:schemeClr val="folHlink"/>
                </a:solidFill>
              </a:rPr>
              <a:t>1.  </a:t>
            </a:r>
            <a:r>
              <a:rPr lang="zh-CN" altLang="en-US" sz="2800" dirty="0">
                <a:solidFill>
                  <a:schemeClr val="folHlink"/>
                </a:solidFill>
              </a:rPr>
              <a:t>全热线系统：</a:t>
            </a:r>
            <a:endParaRPr lang="zh-CN" altLang="en-US" sz="2800" dirty="0">
              <a:solidFill>
                <a:schemeClr val="folHlink"/>
              </a:solidFill>
            </a:endParaRPr>
          </a:p>
          <a:p>
            <a:pPr algn="just">
              <a:lnSpc>
                <a:spcPct val="150000"/>
              </a:lnSpc>
              <a:buNone/>
            </a:pPr>
            <a:r>
              <a:rPr lang="zh-CN" altLang="en-US" sz="2800" dirty="0">
                <a:solidFill>
                  <a:schemeClr val="folHlink"/>
                </a:solidFill>
              </a:rPr>
              <a:t>          各投注机与中心主通信线路是持续连接的，每次彩票打印、兑奖、报表查询等操作都是经中心主机确认后进行的（通信过程在正常情况下约</a:t>
            </a:r>
            <a:r>
              <a:rPr lang="en-US" altLang="zh-CN" sz="2800" dirty="0">
                <a:solidFill>
                  <a:schemeClr val="folHlink"/>
                </a:solidFill>
              </a:rPr>
              <a:t>3</a:t>
            </a:r>
            <a:r>
              <a:rPr lang="zh-CN" altLang="en-US" sz="2800" dirty="0">
                <a:solidFill>
                  <a:schemeClr val="folHlink"/>
                </a:solidFill>
              </a:rPr>
              <a:t>秒）。</a:t>
            </a:r>
            <a:endParaRPr lang="zh-CN" altLang="en-US" sz="2800" dirty="0">
              <a:solidFill>
                <a:schemeClr val="fo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1066800" y="1066800"/>
            <a:ext cx="8229600" cy="1143000"/>
          </a:xfrm>
        </p:spPr>
        <p:txBody>
          <a:bodyPr vert="horz" wrap="square" lIns="91440" tIns="45720" rIns="91440" bIns="45720" anchor="ctr" anchorCtr="0"/>
          <a:p>
            <a:pPr eaLnBrk="1" hangingPunct="1"/>
            <a:r>
              <a:rPr lang="zh-CN" altLang="en-US" sz="5400" b="1" dirty="0"/>
              <a:t>游戏玩法</a:t>
            </a:r>
            <a:endParaRPr lang="zh-CN" altLang="en-US" sz="5400" b="1"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4"/>
          <p:cNvSpPr>
            <a:spLocks noGrp="1"/>
          </p:cNvSpPr>
          <p:nvPr>
            <p:ph type="title"/>
          </p:nvPr>
        </p:nvSpPr>
        <p:spPr>
          <a:xfrm>
            <a:off x="736600" y="344488"/>
            <a:ext cx="7772400" cy="1143000"/>
          </a:xfrm>
        </p:spPr>
        <p:txBody>
          <a:bodyPr vert="horz" wrap="square" lIns="91440" tIns="45720" rIns="91440" bIns="45720" anchor="ctr" anchorCtr="0"/>
          <a:p>
            <a:r>
              <a:rPr lang="zh-CN" altLang="en-US" dirty="0">
                <a:solidFill>
                  <a:schemeClr val="folHlink"/>
                </a:solidFill>
              </a:rPr>
              <a:t>全热线系统模拟网络图</a:t>
            </a:r>
            <a:endParaRPr lang="zh-CN" altLang="en-US" dirty="0">
              <a:solidFill>
                <a:schemeClr val="folHlink"/>
              </a:solidFill>
            </a:endParaRPr>
          </a:p>
        </p:txBody>
      </p:sp>
      <p:pic>
        <p:nvPicPr>
          <p:cNvPr id="69634" name="Picture 5" descr="ONLINE"/>
          <p:cNvPicPr>
            <a:picLocks noGrp="1" noChangeAspect="1"/>
          </p:cNvPicPr>
          <p:nvPr>
            <p:ph idx="1"/>
          </p:nvPr>
        </p:nvPicPr>
        <p:blipFill>
          <a:blip r:embed="rId1"/>
          <a:stretch>
            <a:fillRect/>
          </a:stretch>
        </p:blipFill>
        <p:spPr>
          <a:xfrm>
            <a:off x="1296988" y="1614488"/>
            <a:ext cx="6513512" cy="46482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4"/>
          <p:cNvSpPr>
            <a:spLocks noGrp="1"/>
          </p:cNvSpPr>
          <p:nvPr>
            <p:ph type="title"/>
          </p:nvPr>
        </p:nvSpPr>
        <p:spPr/>
        <p:txBody>
          <a:bodyPr vert="horz" wrap="square" lIns="91440" tIns="45720" rIns="91440" bIns="45720" anchor="ctr" anchorCtr="0"/>
          <a:p>
            <a:r>
              <a:rPr lang="zh-CN" altLang="en-US" dirty="0">
                <a:solidFill>
                  <a:schemeClr val="folHlink"/>
                </a:solidFill>
              </a:rPr>
              <a:t>彩票业务的工作流程</a:t>
            </a:r>
            <a:endParaRPr lang="zh-CN" altLang="en-US" dirty="0">
              <a:solidFill>
                <a:schemeClr val="folHlink"/>
              </a:solidFill>
            </a:endParaRPr>
          </a:p>
        </p:txBody>
      </p:sp>
      <p:sp>
        <p:nvSpPr>
          <p:cNvPr id="70658" name="Rectangle 7"/>
          <p:cNvSpPr/>
          <p:nvPr/>
        </p:nvSpPr>
        <p:spPr>
          <a:xfrm>
            <a:off x="265113" y="2490788"/>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输入投注信息</a:t>
            </a:r>
            <a:endParaRPr lang="zh-CN" altLang="en-US" b="1" dirty="0">
              <a:solidFill>
                <a:schemeClr val="folHlink"/>
              </a:solidFill>
              <a:latin typeface="Arial" panose="020B0604020202020204" pitchFamily="34" charset="0"/>
              <a:ea typeface="宋体" panose="02010600030101010101" pitchFamily="2" charset="-122"/>
            </a:endParaRPr>
          </a:p>
          <a:p>
            <a:pPr algn="ctr"/>
            <a:r>
              <a:rPr lang="zh-CN" altLang="en-US" b="1" dirty="0">
                <a:solidFill>
                  <a:schemeClr val="folHlink"/>
                </a:solidFill>
                <a:latin typeface="Arial" panose="020B0604020202020204" pitchFamily="34" charset="0"/>
                <a:ea typeface="宋体" panose="02010600030101010101" pitchFamily="2" charset="-122"/>
              </a:rPr>
              <a:t>并确认</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59" name="Rectangle 10"/>
          <p:cNvSpPr/>
          <p:nvPr/>
        </p:nvSpPr>
        <p:spPr>
          <a:xfrm>
            <a:off x="3363913" y="2490788"/>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投注机自动</a:t>
            </a:r>
            <a:endParaRPr lang="zh-CN" altLang="en-US" b="1" dirty="0">
              <a:solidFill>
                <a:schemeClr val="folHlink"/>
              </a:solidFill>
              <a:latin typeface="Arial" panose="020B0604020202020204" pitchFamily="34" charset="0"/>
              <a:ea typeface="宋体" panose="02010600030101010101" pitchFamily="2" charset="-122"/>
            </a:endParaRPr>
          </a:p>
          <a:p>
            <a:pPr algn="ctr"/>
            <a:r>
              <a:rPr lang="zh-CN" altLang="en-US" b="1" dirty="0">
                <a:solidFill>
                  <a:schemeClr val="folHlink"/>
                </a:solidFill>
                <a:latin typeface="Arial" panose="020B0604020202020204" pitchFamily="34" charset="0"/>
                <a:ea typeface="宋体" panose="02010600030101010101" pitchFamily="2" charset="-122"/>
              </a:rPr>
              <a:t>发送数据</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60" name="Rectangle 11"/>
          <p:cNvSpPr/>
          <p:nvPr/>
        </p:nvSpPr>
        <p:spPr>
          <a:xfrm>
            <a:off x="6462713" y="2490788"/>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主机接收数据</a:t>
            </a:r>
            <a:endParaRPr lang="zh-CN" altLang="en-US" b="1" dirty="0">
              <a:solidFill>
                <a:schemeClr val="folHlink"/>
              </a:solidFill>
              <a:latin typeface="Arial" panose="020B0604020202020204" pitchFamily="34" charset="0"/>
              <a:ea typeface="宋体" panose="02010600030101010101" pitchFamily="2" charset="-122"/>
            </a:endParaRPr>
          </a:p>
          <a:p>
            <a:pPr algn="ctr"/>
            <a:r>
              <a:rPr lang="zh-CN" altLang="en-US" b="1" dirty="0">
                <a:solidFill>
                  <a:schemeClr val="folHlink"/>
                </a:solidFill>
                <a:latin typeface="Arial" panose="020B0604020202020204" pitchFamily="34" charset="0"/>
                <a:ea typeface="宋体" panose="02010600030101010101" pitchFamily="2" charset="-122"/>
              </a:rPr>
              <a:t>并确认</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61" name="Rectangle 12"/>
          <p:cNvSpPr/>
          <p:nvPr/>
        </p:nvSpPr>
        <p:spPr>
          <a:xfrm>
            <a:off x="6462713" y="4048125"/>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主机发送指令</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62" name="Rectangle 13"/>
          <p:cNvSpPr/>
          <p:nvPr/>
        </p:nvSpPr>
        <p:spPr>
          <a:xfrm>
            <a:off x="3316288" y="4048125"/>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投注机自动</a:t>
            </a:r>
            <a:endParaRPr lang="zh-CN" altLang="en-US" b="1" dirty="0">
              <a:solidFill>
                <a:schemeClr val="folHlink"/>
              </a:solidFill>
              <a:latin typeface="Arial" panose="020B0604020202020204" pitchFamily="34" charset="0"/>
              <a:ea typeface="宋体" panose="02010600030101010101" pitchFamily="2" charset="-122"/>
            </a:endParaRPr>
          </a:p>
          <a:p>
            <a:pPr algn="ctr"/>
            <a:r>
              <a:rPr lang="zh-CN" altLang="en-US" b="1" dirty="0">
                <a:solidFill>
                  <a:schemeClr val="folHlink"/>
                </a:solidFill>
                <a:latin typeface="Arial" panose="020B0604020202020204" pitchFamily="34" charset="0"/>
                <a:ea typeface="宋体" panose="02010600030101010101" pitchFamily="2" charset="-122"/>
              </a:rPr>
              <a:t>接收指令</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63" name="Rectangle 14"/>
          <p:cNvSpPr/>
          <p:nvPr/>
        </p:nvSpPr>
        <p:spPr>
          <a:xfrm>
            <a:off x="265113" y="4048125"/>
            <a:ext cx="2327275" cy="847725"/>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folHlink"/>
                </a:solidFill>
                <a:latin typeface="Arial" panose="020B0604020202020204" pitchFamily="34" charset="0"/>
                <a:ea typeface="宋体" panose="02010600030101010101" pitchFamily="2" charset="-122"/>
              </a:rPr>
              <a:t>投注机打印彩票</a:t>
            </a:r>
            <a:endParaRPr lang="zh-CN" altLang="en-US" b="1" dirty="0">
              <a:solidFill>
                <a:schemeClr val="folHlink"/>
              </a:solidFill>
              <a:latin typeface="Arial" panose="020B0604020202020204" pitchFamily="34" charset="0"/>
              <a:ea typeface="宋体" panose="02010600030101010101" pitchFamily="2" charset="-122"/>
            </a:endParaRPr>
          </a:p>
        </p:txBody>
      </p:sp>
      <p:sp>
        <p:nvSpPr>
          <p:cNvPr id="70664" name="Line 15"/>
          <p:cNvSpPr/>
          <p:nvPr/>
        </p:nvSpPr>
        <p:spPr>
          <a:xfrm>
            <a:off x="2576513" y="2940050"/>
            <a:ext cx="781050" cy="0"/>
          </a:xfrm>
          <a:prstGeom prst="line">
            <a:avLst/>
          </a:prstGeom>
          <a:ln w="9525" cap="flat" cmpd="sng">
            <a:solidFill>
              <a:schemeClr val="tx1"/>
            </a:solidFill>
            <a:prstDash val="solid"/>
            <a:round/>
            <a:headEnd type="none" w="med" len="med"/>
            <a:tailEnd type="triangle" w="med" len="med"/>
          </a:ln>
        </p:spPr>
      </p:sp>
      <p:sp>
        <p:nvSpPr>
          <p:cNvPr id="70665" name="Line 16"/>
          <p:cNvSpPr/>
          <p:nvPr/>
        </p:nvSpPr>
        <p:spPr>
          <a:xfrm>
            <a:off x="5699125" y="2940050"/>
            <a:ext cx="781050" cy="0"/>
          </a:xfrm>
          <a:prstGeom prst="line">
            <a:avLst/>
          </a:prstGeom>
          <a:ln w="9525" cap="flat" cmpd="sng">
            <a:solidFill>
              <a:schemeClr val="tx1"/>
            </a:solidFill>
            <a:prstDash val="solid"/>
            <a:round/>
            <a:headEnd type="none" w="med" len="med"/>
            <a:tailEnd type="triangle" w="med" len="med"/>
          </a:ln>
        </p:spPr>
      </p:sp>
      <p:sp>
        <p:nvSpPr>
          <p:cNvPr id="70666" name="Line 17"/>
          <p:cNvSpPr/>
          <p:nvPr/>
        </p:nvSpPr>
        <p:spPr>
          <a:xfrm>
            <a:off x="7631113" y="3325813"/>
            <a:ext cx="0" cy="730250"/>
          </a:xfrm>
          <a:prstGeom prst="line">
            <a:avLst/>
          </a:prstGeom>
          <a:ln w="9525" cap="flat" cmpd="sng">
            <a:solidFill>
              <a:schemeClr val="tx1"/>
            </a:solidFill>
            <a:prstDash val="solid"/>
            <a:round/>
            <a:headEnd type="none" w="med" len="med"/>
            <a:tailEnd type="triangle" w="med" len="med"/>
          </a:ln>
        </p:spPr>
      </p:sp>
      <p:sp>
        <p:nvSpPr>
          <p:cNvPr id="70667" name="Line 18"/>
          <p:cNvSpPr/>
          <p:nvPr/>
        </p:nvSpPr>
        <p:spPr>
          <a:xfrm flipH="1">
            <a:off x="5635625" y="4456113"/>
            <a:ext cx="814388" cy="0"/>
          </a:xfrm>
          <a:prstGeom prst="line">
            <a:avLst/>
          </a:prstGeom>
          <a:ln w="9525" cap="flat" cmpd="sng">
            <a:solidFill>
              <a:schemeClr val="tx1"/>
            </a:solidFill>
            <a:prstDash val="solid"/>
            <a:round/>
            <a:headEnd type="none" w="med" len="med"/>
            <a:tailEnd type="triangle" w="med" len="med"/>
          </a:ln>
        </p:spPr>
      </p:sp>
      <p:sp>
        <p:nvSpPr>
          <p:cNvPr id="70668" name="Line 19"/>
          <p:cNvSpPr/>
          <p:nvPr/>
        </p:nvSpPr>
        <p:spPr>
          <a:xfrm flipH="1" flipV="1">
            <a:off x="2576513" y="4456113"/>
            <a:ext cx="731837" cy="15875"/>
          </a:xfrm>
          <a:prstGeom prst="line">
            <a:avLst/>
          </a:prstGeom>
          <a:ln w="9525" cap="flat" cmpd="sng">
            <a:solidFill>
              <a:schemeClr val="tx1"/>
            </a:solidFill>
            <a:prstDash val="solid"/>
            <a:round/>
            <a:headEnd type="none" w="med" len="med"/>
            <a:tailEnd type="triangle" w="med" len="med"/>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p:nvPr>
        </p:nvSpPr>
        <p:spPr/>
        <p:txBody>
          <a:bodyPr vert="horz" wrap="square" lIns="91440" tIns="45720" rIns="91440" bIns="45720" anchor="ctr" anchorCtr="0"/>
          <a:p>
            <a:r>
              <a:rPr lang="zh-CN" altLang="en-US" dirty="0">
                <a:solidFill>
                  <a:schemeClr val="folHlink"/>
                </a:solidFill>
              </a:rPr>
              <a:t>重要概念</a:t>
            </a:r>
            <a:endParaRPr lang="zh-CN" altLang="en-US" dirty="0">
              <a:solidFill>
                <a:schemeClr val="folHlink"/>
              </a:solidFill>
            </a:endParaRPr>
          </a:p>
        </p:txBody>
      </p:sp>
      <p:sp>
        <p:nvSpPr>
          <p:cNvPr id="71682" name="Rectangle 3"/>
          <p:cNvSpPr>
            <a:spLocks noGrp="1"/>
          </p:cNvSpPr>
          <p:nvPr>
            <p:ph idx="1"/>
          </p:nvPr>
        </p:nvSpPr>
        <p:spPr/>
        <p:txBody>
          <a:bodyPr vert="horz" wrap="square" lIns="91440" tIns="45720" rIns="91440" bIns="45720" anchor="t" anchorCtr="0"/>
          <a:p>
            <a:pPr marL="609600" indent="-609600">
              <a:buNone/>
            </a:pPr>
            <a:r>
              <a:rPr lang="en-US" altLang="zh-CN" sz="3200" dirty="0">
                <a:solidFill>
                  <a:schemeClr val="folHlink"/>
                </a:solidFill>
              </a:rPr>
              <a:t>2. </a:t>
            </a:r>
            <a:r>
              <a:rPr lang="zh-CN" altLang="en-US" sz="3200" dirty="0">
                <a:solidFill>
                  <a:schemeClr val="folHlink"/>
                </a:solidFill>
              </a:rPr>
              <a:t>全热线一体化投注机的特点</a:t>
            </a:r>
            <a:endParaRPr lang="zh-CN" altLang="en-US" sz="3200" dirty="0">
              <a:solidFill>
                <a:schemeClr val="folHlink"/>
              </a:solidFill>
            </a:endParaRPr>
          </a:p>
          <a:p>
            <a:pPr marL="609600" indent="-609600">
              <a:buNone/>
            </a:pPr>
            <a:r>
              <a:rPr lang="zh-CN" altLang="en-US" sz="3200" dirty="0">
                <a:solidFill>
                  <a:schemeClr val="folHlink"/>
                </a:solidFill>
              </a:rPr>
              <a:t>	</a:t>
            </a:r>
            <a:r>
              <a:rPr lang="en-US" altLang="zh-CN" sz="3200" dirty="0">
                <a:solidFill>
                  <a:schemeClr val="folHlink"/>
                </a:solidFill>
              </a:rPr>
              <a:t>A. </a:t>
            </a:r>
            <a:r>
              <a:rPr lang="zh-CN" altLang="en-US" sz="3200" dirty="0">
                <a:solidFill>
                  <a:schemeClr val="folHlink"/>
                </a:solidFill>
              </a:rPr>
              <a:t>体积小</a:t>
            </a:r>
            <a:endParaRPr lang="zh-CN" altLang="en-US" sz="3200" dirty="0">
              <a:solidFill>
                <a:schemeClr val="folHlink"/>
              </a:solidFill>
            </a:endParaRPr>
          </a:p>
          <a:p>
            <a:pPr marL="609600" indent="-609600">
              <a:buNone/>
            </a:pPr>
            <a:r>
              <a:rPr lang="zh-CN" altLang="en-US" sz="3200" dirty="0">
                <a:solidFill>
                  <a:schemeClr val="folHlink"/>
                </a:solidFill>
              </a:rPr>
              <a:t>	</a:t>
            </a:r>
            <a:r>
              <a:rPr lang="en-US" altLang="zh-CN" sz="3200" dirty="0">
                <a:solidFill>
                  <a:schemeClr val="folHlink"/>
                </a:solidFill>
              </a:rPr>
              <a:t>B. </a:t>
            </a:r>
            <a:r>
              <a:rPr lang="zh-CN" altLang="en-US" sz="3200" dirty="0">
                <a:solidFill>
                  <a:schemeClr val="folHlink"/>
                </a:solidFill>
              </a:rPr>
              <a:t>功能全</a:t>
            </a:r>
            <a:endParaRPr lang="zh-CN" altLang="en-US" sz="3200" dirty="0">
              <a:solidFill>
                <a:schemeClr val="folHlink"/>
              </a:solidFill>
            </a:endParaRPr>
          </a:p>
          <a:p>
            <a:pPr marL="609600" indent="-609600">
              <a:buNone/>
            </a:pPr>
            <a:r>
              <a:rPr lang="zh-CN" altLang="en-US" sz="3200" dirty="0">
                <a:solidFill>
                  <a:schemeClr val="folHlink"/>
                </a:solidFill>
              </a:rPr>
              <a:t>	</a:t>
            </a:r>
            <a:r>
              <a:rPr lang="en-US" altLang="zh-CN" sz="3200" dirty="0">
                <a:solidFill>
                  <a:schemeClr val="folHlink"/>
                </a:solidFill>
              </a:rPr>
              <a:t>C. </a:t>
            </a:r>
            <a:r>
              <a:rPr lang="zh-CN" altLang="en-US" sz="3200" dirty="0">
                <a:solidFill>
                  <a:schemeClr val="folHlink"/>
                </a:solidFill>
              </a:rPr>
              <a:t>配置高</a:t>
            </a:r>
            <a:endParaRPr lang="zh-CN" altLang="en-US" sz="3200" dirty="0">
              <a:solidFill>
                <a:schemeClr val="folHlink"/>
              </a:solidFill>
            </a:endParaRPr>
          </a:p>
          <a:p>
            <a:pPr marL="609600" indent="-609600">
              <a:buNone/>
            </a:pPr>
            <a:r>
              <a:rPr lang="zh-CN" altLang="en-US" dirty="0">
                <a:solidFill>
                  <a:schemeClr val="folHlink"/>
                </a:solidFill>
              </a:rPr>
              <a:t>	</a:t>
            </a:r>
            <a:endParaRPr lang="zh-CN" altLang="en-US" dirty="0">
              <a:solidFill>
                <a:schemeClr val="folHlink"/>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p:cNvSpPr>
          <p:nvPr>
            <p:ph type="title"/>
          </p:nvPr>
        </p:nvSpPr>
        <p:spPr/>
        <p:txBody>
          <a:bodyPr vert="horz" wrap="square" lIns="91440" tIns="45720" rIns="91440" bIns="45720" anchor="ctr" anchorCtr="0"/>
          <a:p>
            <a:r>
              <a:rPr lang="zh-CN" altLang="en-US" sz="3600" dirty="0">
                <a:solidFill>
                  <a:schemeClr val="folHlink"/>
                </a:solidFill>
              </a:rPr>
              <a:t>重要概念</a:t>
            </a:r>
            <a:endParaRPr lang="zh-CN" altLang="en-US" sz="3600" dirty="0">
              <a:solidFill>
                <a:schemeClr val="folHlink"/>
              </a:solidFill>
            </a:endParaRPr>
          </a:p>
        </p:txBody>
      </p:sp>
      <p:sp>
        <p:nvSpPr>
          <p:cNvPr id="72706" name="Rectangle 3"/>
          <p:cNvSpPr>
            <a:spLocks noGrp="1"/>
          </p:cNvSpPr>
          <p:nvPr>
            <p:ph idx="1"/>
          </p:nvPr>
        </p:nvSpPr>
        <p:spPr>
          <a:xfrm>
            <a:off x="457200" y="1219200"/>
            <a:ext cx="8229600" cy="4525963"/>
          </a:xfrm>
        </p:spPr>
        <p:txBody>
          <a:bodyPr vert="horz" wrap="square" lIns="91440" tIns="45720" rIns="91440" bIns="45720" anchor="t" anchorCtr="0"/>
          <a:p>
            <a:pPr algn="just">
              <a:lnSpc>
                <a:spcPct val="150000"/>
              </a:lnSpc>
            </a:pPr>
            <a:r>
              <a:rPr lang="zh-CN" altLang="en-US" sz="2800" dirty="0">
                <a:solidFill>
                  <a:schemeClr val="folHlink"/>
                </a:solidFill>
              </a:rPr>
              <a:t>投注机可立即收到最新的中心通知，只要中心下发通知，营业中的投注机上立即弹出窗口，显示通知内容。</a:t>
            </a:r>
            <a:endParaRPr lang="en-US" altLang="zh-CN" sz="2800" dirty="0">
              <a:solidFill>
                <a:schemeClr val="folHlink"/>
              </a:solidFill>
            </a:endParaRPr>
          </a:p>
          <a:p>
            <a:pPr algn="just">
              <a:lnSpc>
                <a:spcPct val="150000"/>
              </a:lnSpc>
              <a:buNone/>
            </a:pPr>
            <a:endParaRPr lang="zh-CN" altLang="en-US" sz="2800" dirty="0">
              <a:solidFill>
                <a:schemeClr val="folHlink"/>
              </a:solidFill>
            </a:endParaRPr>
          </a:p>
          <a:p>
            <a:pPr>
              <a:lnSpc>
                <a:spcPct val="150000"/>
              </a:lnSpc>
            </a:pPr>
            <a:r>
              <a:rPr lang="zh-CN" altLang="en-US" sz="2800" dirty="0">
                <a:solidFill>
                  <a:schemeClr val="folHlink"/>
                </a:solidFill>
              </a:rPr>
              <a:t>在通信不正常时无法进行销售、兑奖及任何报表查询</a:t>
            </a:r>
            <a:endParaRPr lang="zh-CN" altLang="en-US" sz="2800" dirty="0">
              <a:solidFill>
                <a:schemeClr val="folHlin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2"/>
          <p:cNvSpPr>
            <a:spLocks noGrp="1"/>
          </p:cNvSpPr>
          <p:nvPr>
            <p:ph type="title"/>
          </p:nvPr>
        </p:nvSpPr>
        <p:spPr/>
        <p:txBody>
          <a:bodyPr vert="horz" wrap="square" lIns="91440" tIns="45720" rIns="91440" bIns="45720" anchor="ctr" anchorCtr="0"/>
          <a:p>
            <a:pPr eaLnBrk="1" hangingPunct="1"/>
            <a:r>
              <a:rPr lang="zh-CN" altLang="en-US" dirty="0"/>
              <a:t>热线投注机销售过程 </a:t>
            </a:r>
            <a:endParaRPr lang="zh-CN" altLang="en-US" dirty="0"/>
          </a:p>
        </p:txBody>
      </p:sp>
      <p:sp>
        <p:nvSpPr>
          <p:cNvPr id="52227" name="Rectangle 3"/>
          <p:cNvSpPr>
            <a:spLocks noGrp="1" noChangeArrowheads="1"/>
          </p:cNvSpPr>
          <p:nvPr>
            <p:ph idx="1"/>
          </p:nvPr>
        </p:nvSpPr>
        <p:spPr>
          <a:xfrm>
            <a:off x="457200" y="1219200"/>
            <a:ext cx="8229600" cy="5029200"/>
          </a:xfrm>
        </p:spPr>
        <p:txBody>
          <a:bodyPr vert="horz" wrap="square" lIns="91440" tIns="45720" rIns="91440" bIns="45720" numCol="1" anchor="t" anchorCtr="0" compatLnSpc="1"/>
          <a:lstStyle/>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altLang="zh-CN" sz="2400" b="1"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1</a:t>
            </a:r>
            <a:r>
              <a:rPr kumimoji="0" lang="zh-CN" sz="2400" b="1"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．正确的销售步骤：</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1</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）选择游戏</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2</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）选择游戏方式</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3</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）选择投注方式（单式、复式、胆拖）</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4</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）输入注数或投注号码个数等</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5</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）输入投注号码</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a:t>
            </a:r>
            <a:r>
              <a:rPr kumimoji="0" lang="zh-CN"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6</a:t>
            </a: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）确认打印</a:t>
            </a:r>
            <a:endParaRPr kumimoji="0" lang="en-US" alt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endParaRPr kumimoji="0" lang="zh-CN" sz="2400" b="1"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altLang="zh-CN" sz="2400" b="1"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2</a:t>
            </a:r>
            <a:r>
              <a:rPr kumimoji="0" lang="zh-CN" sz="2400" b="1"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．手工输入投注号码</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a:p>
            <a:pPr marL="609600" marR="0" lvl="0" indent="609600" algn="l" defTabSz="0" rtl="0" eaLnBrk="1" fontAlgn="base" latinLnBrk="0" hangingPunct="1">
              <a:lnSpc>
                <a:spcPct val="80000"/>
              </a:lnSpc>
              <a:spcBef>
                <a:spcPct val="20000"/>
              </a:spcBef>
              <a:spcAft>
                <a:spcPct val="0"/>
              </a:spcAft>
              <a:buClr>
                <a:schemeClr val="folHlink"/>
              </a:buClr>
              <a:buSzTx/>
              <a:buFont typeface="Wingdings" panose="05000000000000000000" pitchFamily="2" charset="2"/>
              <a:buNone/>
              <a:defRPr/>
            </a:pPr>
            <a:r>
              <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rPr>
              <a:t>手工输入投注号码时，光标不能换行，表示该行中投注号码有错误。</a:t>
            </a:r>
            <a:endParaRPr kumimoji="0" lang="zh-CN" sz="2400" b="0" i="0" u="none" strike="noStrike" kern="0" cap="none" spc="0" normalizeH="0" baseline="0" noProof="0" dirty="0" smtClean="0">
              <a:ln>
                <a:noFill/>
              </a:ln>
              <a:solidFill>
                <a:srgbClr val="026974"/>
              </a:solidFill>
              <a:effectLst/>
              <a:uLnTx/>
              <a:uFillTx/>
              <a:latin typeface="+mn-lt"/>
              <a:ea typeface="+mn-ea"/>
              <a:cs typeface="+mn-cs"/>
              <a:sym typeface="Verdana" panose="020B060403050404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p:cNvSpPr>
          <p:nvPr>
            <p:ph idx="1"/>
          </p:nvPr>
        </p:nvSpPr>
        <p:spPr>
          <a:xfrm>
            <a:off x="228600" y="381000"/>
            <a:ext cx="8540750" cy="3886200"/>
          </a:xfrm>
        </p:spPr>
        <p:txBody>
          <a:bodyPr vert="horz" wrap="square" lIns="91440" tIns="45720" rIns="91440" bIns="45720" anchor="t" anchorCtr="0"/>
          <a:p>
            <a:pPr marL="1168400" lvl="1" indent="-711200" eaLnBrk="1" hangingPunct="1"/>
            <a:r>
              <a:rPr lang="zh-CN" altLang="en-US" sz="3200" dirty="0">
                <a:solidFill>
                  <a:srgbClr val="014353"/>
                </a:solidFill>
              </a:rPr>
              <a:t>开奖</a:t>
            </a:r>
            <a:endParaRPr lang="zh-CN" altLang="en-US" sz="3200" dirty="0"/>
          </a:p>
          <a:p>
            <a:pPr marL="1524000" lvl="2" indent="-609600" eaLnBrk="1" hangingPunct="1"/>
            <a:r>
              <a:rPr lang="zh-CN" altLang="en-US" sz="2800" dirty="0"/>
              <a:t>系统介绍：</a:t>
            </a:r>
            <a:endParaRPr lang="zh-CN" altLang="en-US" sz="2800" dirty="0"/>
          </a:p>
          <a:p>
            <a:pPr marL="1879600" lvl="3" indent="-508000" eaLnBrk="1" hangingPunct="1"/>
            <a:r>
              <a:rPr lang="zh-CN" altLang="en-US" sz="2400" dirty="0"/>
              <a:t>投注机输入的数据经通信链路到省中心主机系统</a:t>
            </a:r>
            <a:endParaRPr lang="zh-CN" altLang="en-US" sz="2400" dirty="0"/>
          </a:p>
          <a:p>
            <a:pPr marL="1879600" lvl="3" indent="-508000" eaLnBrk="1" hangingPunct="1"/>
            <a:r>
              <a:rPr lang="zh-CN" altLang="en-US" sz="2400" dirty="0"/>
              <a:t>主机存储确认并数据后，返回密码</a:t>
            </a:r>
            <a:endParaRPr lang="zh-CN" altLang="en-US" sz="2400" dirty="0"/>
          </a:p>
          <a:p>
            <a:pPr marL="1879600" lvl="3" indent="-508000" eaLnBrk="1" hangingPunct="1"/>
            <a:r>
              <a:rPr lang="zh-CN" altLang="en-US" sz="2400" dirty="0"/>
              <a:t>投注机接收到确认信息和密码后打印彩票</a:t>
            </a:r>
            <a:endParaRPr lang="en-US" altLang="zh-CN" sz="2400" dirty="0"/>
          </a:p>
          <a:p>
            <a:pPr marL="1879600" lvl="3" indent="-508000" eaLnBrk="1" hangingPunct="1">
              <a:buNone/>
            </a:pPr>
            <a:endParaRPr lang="zh-CN" altLang="en-US" sz="2400" dirty="0"/>
          </a:p>
          <a:p>
            <a:pPr marL="1524000" lvl="2" indent="-609600" eaLnBrk="1" hangingPunct="1"/>
            <a:r>
              <a:rPr lang="zh-CN" altLang="en-US" sz="2800" dirty="0"/>
              <a:t>开奖过程介绍</a:t>
            </a:r>
            <a:endParaRPr lang="zh-CN" altLang="en-US" sz="2800" dirty="0"/>
          </a:p>
          <a:p>
            <a:pPr marL="1879600" lvl="3" indent="-508000" eaLnBrk="1" hangingPunct="1"/>
            <a:r>
              <a:rPr lang="zh-CN" altLang="en-US" sz="2400" dirty="0"/>
              <a:t>停止销售</a:t>
            </a:r>
            <a:endParaRPr lang="zh-CN" altLang="en-US" sz="2400" dirty="0"/>
          </a:p>
          <a:p>
            <a:pPr marL="1879600" lvl="3" indent="-508000" eaLnBrk="1" hangingPunct="1"/>
            <a:r>
              <a:rPr lang="zh-CN" altLang="en-US" sz="2400" dirty="0"/>
              <a:t>数据汇总并刻录光盘</a:t>
            </a:r>
            <a:endParaRPr lang="zh-CN" altLang="en-US" sz="2400" dirty="0"/>
          </a:p>
          <a:p>
            <a:pPr marL="1879600" lvl="3" indent="-508000" eaLnBrk="1" hangingPunct="1"/>
            <a:r>
              <a:rPr lang="zh-CN" altLang="en-US" sz="2400" dirty="0"/>
              <a:t>摇奖器具及保管</a:t>
            </a:r>
            <a:endParaRPr lang="zh-CN" altLang="en-US" sz="2400" dirty="0"/>
          </a:p>
          <a:p>
            <a:pPr marL="1879600" lvl="3" indent="-508000" eaLnBrk="1" hangingPunct="1"/>
            <a:r>
              <a:rPr lang="zh-CN" altLang="en-US" sz="2400" dirty="0"/>
              <a:t>摇奖监督</a:t>
            </a:r>
            <a:endParaRPr lang="zh-CN" altLang="en-US" sz="2400" dirty="0"/>
          </a:p>
          <a:p>
            <a:pPr marL="1879600" lvl="3" indent="-508000" eaLnBrk="1" hangingPunct="1"/>
            <a:r>
              <a:rPr lang="zh-CN" altLang="en-US" sz="2400" dirty="0"/>
              <a:t>开奖检索</a:t>
            </a:r>
            <a:endParaRPr lang="zh-CN" altLang="en-US" sz="24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ext Box 2"/>
          <p:cNvSpPr txBox="1"/>
          <p:nvPr/>
        </p:nvSpPr>
        <p:spPr>
          <a:xfrm>
            <a:off x="76200" y="152400"/>
            <a:ext cx="8686800" cy="6543675"/>
          </a:xfrm>
          <a:prstGeom prst="rect">
            <a:avLst/>
          </a:prstGeom>
          <a:noFill/>
          <a:ln w="9525">
            <a:noFill/>
          </a:ln>
        </p:spPr>
        <p:txBody>
          <a:bodyPr anchor="t" anchorCtr="0"/>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en-US" sz="3200" dirty="0">
                <a:solidFill>
                  <a:srgbClr val="014353"/>
                </a:solidFill>
                <a:latin typeface="微软雅黑" panose="020B0503020204020204" pitchFamily="34" charset="-122"/>
                <a:ea typeface="微软雅黑" panose="020B0503020204020204" pitchFamily="34" charset="-122"/>
              </a:rPr>
              <a:t>热线投注机兑奖过程</a:t>
            </a:r>
            <a:endParaRPr lang="zh-CN" altLang="en-US" sz="3200" dirty="0">
              <a:solidFill>
                <a:srgbClr val="014353"/>
              </a:solidFill>
              <a:latin typeface="微软雅黑" panose="020B0503020204020204" pitchFamily="34" charset="-122"/>
              <a:ea typeface="微软雅黑" panose="020B0503020204020204" pitchFamily="34"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公布开奖结果</a:t>
            </a: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电视、电话、短信、报纸等媒体都分别有公</a:t>
            </a: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en-US" sz="2800" b="1" dirty="0">
                <a:latin typeface="Arial" panose="020B0604020202020204" pitchFamily="34" charset="0"/>
                <a:ea typeface="宋体" panose="02010600030101010101" pitchFamily="2" charset="-122"/>
              </a:rPr>
              <a:t>开奖结果；投注机可以查询相应的开奖结果。</a:t>
            </a: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兑奖方式：</a:t>
            </a: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）凭中奖彩票领奖（到中心兑奖要带</a:t>
            </a:r>
            <a:r>
              <a:rPr lang="zh-CN" altLang="en-US" sz="2800" b="1" dirty="0">
                <a:solidFill>
                  <a:srgbClr val="FF0000"/>
                </a:solidFill>
                <a:latin typeface="Arial" panose="020B0604020202020204" pitchFamily="34" charset="0"/>
                <a:ea typeface="宋体" panose="02010600030101010101" pitchFamily="2" charset="-122"/>
              </a:rPr>
              <a:t>本人身份证</a:t>
            </a:r>
            <a:r>
              <a:rPr lang="zh-CN" altLang="en-US"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a:p>
            <a:pPr marL="800100" lvl="1" indent="-342900" eaLnBrk="1" hangingPunct="1">
              <a:lnSpc>
                <a:spcPct val="90000"/>
              </a:lnSpc>
              <a:spcBef>
                <a:spcPct val="20000"/>
              </a:spcBef>
              <a:buClr>
                <a:schemeClr val="accent2"/>
              </a:buClr>
              <a:buSzPct val="85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一次中奖收入</a:t>
            </a:r>
            <a:r>
              <a:rPr lang="zh-CN" altLang="en-US" sz="2800" b="1" dirty="0">
                <a:latin typeface="Arial" panose="020B0604020202020204" pitchFamily="34" charset="0"/>
                <a:ea typeface="宋体" panose="02010600030101010101" pitchFamily="2" charset="-122"/>
              </a:rPr>
              <a:t>超过</a:t>
            </a:r>
            <a:r>
              <a:rPr lang="en-US" altLang="zh-CN" sz="2800" b="1" dirty="0">
                <a:latin typeface="Arial" panose="020B0604020202020204" pitchFamily="34" charset="0"/>
                <a:ea typeface="宋体" panose="02010600030101010101" pitchFamily="2" charset="-122"/>
              </a:rPr>
              <a:t>10000</a:t>
            </a:r>
            <a:r>
              <a:rPr lang="zh-CN" altLang="en-US" sz="2800" b="1" dirty="0">
                <a:latin typeface="Arial" panose="020B0604020202020204" pitchFamily="34" charset="0"/>
                <a:ea typeface="宋体" panose="02010600030101010101" pitchFamily="2" charset="-122"/>
              </a:rPr>
              <a:t>元到市中心验票领奖；</a:t>
            </a:r>
            <a:r>
              <a:rPr lang="zh-CN" altLang="en-US" sz="2800" b="1" dirty="0">
                <a:solidFill>
                  <a:srgbClr val="FF0000"/>
                </a:solidFill>
                <a:sym typeface="+mn-ea"/>
              </a:rPr>
              <a:t>一次中奖收入</a:t>
            </a:r>
            <a:r>
              <a:rPr lang="zh-CN" altLang="en-US" sz="2800" b="1" dirty="0">
                <a:sym typeface="+mn-ea"/>
              </a:rPr>
              <a:t>不超过</a:t>
            </a:r>
            <a:r>
              <a:rPr lang="en-US" altLang="zh-CN" sz="2800" b="1" dirty="0">
                <a:sym typeface="+mn-ea"/>
              </a:rPr>
              <a:t>10000</a:t>
            </a:r>
            <a:r>
              <a:rPr lang="zh-CN" altLang="en-US" sz="2800" b="1" dirty="0">
                <a:sym typeface="+mn-ea"/>
              </a:rPr>
              <a:t>元</a:t>
            </a:r>
            <a:r>
              <a:rPr lang="zh-CN" altLang="en-US" sz="2800" b="1" dirty="0">
                <a:latin typeface="Arial" panose="020B0604020202020204" pitchFamily="34" charset="0"/>
                <a:ea typeface="宋体" panose="02010600030101010101" pitchFamily="2" charset="-122"/>
              </a:rPr>
              <a:t>在投注站兑奖，全省投注站通兑奖（深圳除外）。</a:t>
            </a:r>
            <a:endParaRPr lang="en-US" altLang="zh-CN" sz="2800" b="1" dirty="0">
              <a:latin typeface="Arial" panose="020B0604020202020204" pitchFamily="34" charset="0"/>
              <a:ea typeface="宋体" panose="02010600030101010101" pitchFamily="2" charset="-122"/>
            </a:endParaRPr>
          </a:p>
          <a:p>
            <a:pPr marL="800100" lvl="1" indent="-342900" algn="l">
              <a:lnSpc>
                <a:spcPct val="90000"/>
              </a:lnSpc>
              <a:spcBef>
                <a:spcPct val="20000"/>
              </a:spcBef>
              <a:buClr>
                <a:schemeClr val="accent2"/>
              </a:buClr>
              <a:buSzPct val="85000"/>
              <a:buFont typeface="Wingdings" panose="05000000000000000000" pitchFamily="2" charset="2"/>
            </a:pPr>
            <a:r>
              <a:rPr lang="en-US" altLang="zh-CN" sz="2800"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电脑彩票以同一人在同一期同一游戏中获得的全部奖金为一次中奖收入，即开型彩票以一张彩票奖金为一次中奖收入。</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p:cNvSpPr>
          <p:nvPr>
            <p:ph idx="1"/>
          </p:nvPr>
        </p:nvSpPr>
        <p:spPr>
          <a:xfrm>
            <a:off x="304800" y="466725"/>
            <a:ext cx="8540750" cy="6169025"/>
          </a:xfrm>
        </p:spPr>
        <p:txBody>
          <a:bodyPr vert="horz" wrap="square" lIns="91440" tIns="45720" rIns="91440" bIns="45720" anchor="t" anchorCtr="0"/>
          <a:p>
            <a:pPr marL="0" lvl="1" indent="720090" eaLnBrk="1" latinLnBrk="0" hangingPunct="1">
              <a:lnSpc>
                <a:spcPct val="90000"/>
              </a:lnSpc>
              <a:buNone/>
            </a:pP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）兑奖登记</a:t>
            </a:r>
            <a:endParaRPr lang="zh-CN" altLang="en-US" sz="3200" b="1" dirty="0">
              <a:latin typeface="Arial" panose="020B0604020202020204" pitchFamily="34" charset="0"/>
              <a:ea typeface="宋体" panose="02010600030101010101" pitchFamily="2" charset="-122"/>
            </a:endParaRPr>
          </a:p>
          <a:p>
            <a:pPr marL="0" lvl="1" indent="720090" eaLnBrk="1" latinLnBrk="0" hangingPunct="1">
              <a:lnSpc>
                <a:spcPct val="90000"/>
              </a:lnSpc>
              <a:buNone/>
            </a:pPr>
            <a:endParaRPr lang="zh-CN" altLang="en-US" sz="3200" b="1" dirty="0">
              <a:latin typeface="Arial" panose="020B0604020202020204" pitchFamily="34" charset="0"/>
              <a:ea typeface="宋体" panose="02010600030101010101" pitchFamily="2" charset="-122"/>
            </a:endParaRPr>
          </a:p>
          <a:p>
            <a:pPr marL="0" lvl="1" indent="720090" eaLnBrk="1" latinLnBrk="0" hangingPunct="1">
              <a:lnSpc>
                <a:spcPct val="90000"/>
              </a:lnSpc>
              <a:spcBef>
                <a:spcPts val="0"/>
              </a:spcBef>
              <a:buNone/>
            </a:pPr>
            <a:r>
              <a:rPr lang="zh-CN" altLang="en-US" sz="3200" b="1" dirty="0">
                <a:latin typeface="Arial" panose="020B0604020202020204" pitchFamily="34" charset="0"/>
                <a:ea typeface="宋体" panose="02010600030101010101" pitchFamily="2" charset="-122"/>
              </a:rPr>
              <a:t>彩票机构和销售网点兑付电脑彩票时，兑奖金额超过</a:t>
            </a:r>
            <a:r>
              <a:rPr lang="en-US" altLang="zh-CN" sz="3200" b="1" dirty="0">
                <a:latin typeface="Arial" panose="020B0604020202020204" pitchFamily="34" charset="0"/>
                <a:ea typeface="宋体" panose="02010600030101010101" pitchFamily="2" charset="-122"/>
              </a:rPr>
              <a:t>3000</a:t>
            </a:r>
            <a:r>
              <a:rPr lang="zh-CN" altLang="en-US" sz="3200" b="1" dirty="0">
                <a:latin typeface="Arial" panose="020B0604020202020204" pitchFamily="34" charset="0"/>
                <a:ea typeface="宋体" panose="02010600030101010101" pitchFamily="2" charset="-122"/>
              </a:rPr>
              <a:t>元的，应登记中奖人相关实名信息和兑奖信息。</a:t>
            </a:r>
            <a:endParaRPr lang="zh-CN" altLang="en-US" sz="3200" b="1" dirty="0">
              <a:latin typeface="Arial" panose="020B0604020202020204" pitchFamily="34" charset="0"/>
              <a:ea typeface="宋体" panose="02010600030101010101" pitchFamily="2" charset="-122"/>
            </a:endParaRPr>
          </a:p>
          <a:p>
            <a:pPr marL="0" lvl="1" indent="720090" eaLnBrk="1" latinLnBrk="0" hangingPunct="1">
              <a:lnSpc>
                <a:spcPct val="90000"/>
              </a:lnSpc>
              <a:spcBef>
                <a:spcPts val="0"/>
              </a:spcBef>
              <a:buNone/>
            </a:pPr>
            <a:endParaRPr lang="zh-CN" altLang="en-US" sz="3200" b="1" dirty="0">
              <a:latin typeface="Arial" panose="020B0604020202020204" pitchFamily="34" charset="0"/>
              <a:ea typeface="宋体" panose="02010600030101010101" pitchFamily="2" charset="-122"/>
            </a:endParaRPr>
          </a:p>
          <a:p>
            <a:pPr marL="0" lvl="1" indent="720090" eaLnBrk="1" latinLnBrk="0" hangingPunct="1">
              <a:lnSpc>
                <a:spcPct val="90000"/>
              </a:lnSpc>
              <a:spcBef>
                <a:spcPts val="0"/>
              </a:spcBef>
              <a:buNone/>
            </a:pPr>
            <a:r>
              <a:rPr lang="zh-CN" altLang="en-US" sz="3200" b="1" dirty="0">
                <a:latin typeface="Arial" panose="020B0604020202020204" pitchFamily="34" charset="0"/>
                <a:ea typeface="宋体" panose="02010600030101010101" pitchFamily="2" charset="-122"/>
              </a:rPr>
              <a:t>按照个人所得税法规定，彩票机构负责代扣代缴个人所得税，为电脑彩票一次中奖收入超过</a:t>
            </a:r>
            <a:r>
              <a:rPr lang="en-US" altLang="zh-CN" sz="3200" b="1" dirty="0">
                <a:latin typeface="Arial" panose="020B0604020202020204" pitchFamily="34" charset="0"/>
                <a:ea typeface="宋体" panose="02010600030101010101" pitchFamily="2" charset="-122"/>
              </a:rPr>
              <a:t>3000</a:t>
            </a:r>
            <a:r>
              <a:rPr lang="zh-CN" altLang="en-US" sz="3200" b="1" dirty="0">
                <a:latin typeface="Arial" panose="020B0604020202020204" pitchFamily="34" charset="0"/>
                <a:ea typeface="宋体" panose="02010600030101010101" pitchFamily="2" charset="-122"/>
              </a:rPr>
              <a:t>元至</a:t>
            </a:r>
            <a:r>
              <a:rPr lang="en-US" altLang="zh-CN" sz="3200" b="1" dirty="0">
                <a:latin typeface="Arial" panose="020B0604020202020204" pitchFamily="34" charset="0"/>
                <a:ea typeface="宋体" panose="02010600030101010101" pitchFamily="2" charset="-122"/>
              </a:rPr>
              <a:t>10000</a:t>
            </a:r>
            <a:r>
              <a:rPr lang="zh-CN" altLang="en-US" sz="3200" b="1" dirty="0">
                <a:latin typeface="Arial" panose="020B0604020202020204" pitchFamily="34" charset="0"/>
                <a:ea typeface="宋体" panose="02010600030101010101" pitchFamily="2" charset="-122"/>
              </a:rPr>
              <a:t>元（含）的个人办理免税申报，为电脑彩票和即开型彩票一次中奖收入超过</a:t>
            </a:r>
            <a:r>
              <a:rPr lang="en-US" altLang="zh-CN" sz="3200" b="1" dirty="0">
                <a:latin typeface="Arial" panose="020B0604020202020204" pitchFamily="34" charset="0"/>
                <a:ea typeface="宋体" panose="02010600030101010101" pitchFamily="2" charset="-122"/>
              </a:rPr>
              <a:t>10000</a:t>
            </a:r>
            <a:r>
              <a:rPr lang="zh-CN" altLang="en-US" sz="3200" b="1" dirty="0">
                <a:latin typeface="Arial" panose="020B0604020202020204" pitchFamily="34" charset="0"/>
                <a:ea typeface="宋体" panose="02010600030101010101" pitchFamily="2" charset="-122"/>
              </a:rPr>
              <a:t>元的个人办理纳税申报。</a:t>
            </a:r>
            <a:endParaRPr lang="zh-CN" altLang="en-US"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endParaRPr lang="zh-CN" altLang="en-US" sz="20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p:cNvSpPr>
          <p:nvPr>
            <p:ph idx="1"/>
          </p:nvPr>
        </p:nvSpPr>
        <p:spPr>
          <a:xfrm>
            <a:off x="304800" y="466725"/>
            <a:ext cx="8540750" cy="6169025"/>
          </a:xfrm>
        </p:spPr>
        <p:txBody>
          <a:bodyPr vert="horz" wrap="square" lIns="91440" tIns="45720" rIns="91440" bIns="45720" anchor="t" anchorCtr="0"/>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4</a:t>
            </a:r>
            <a:r>
              <a:rPr lang="zh-CN" altLang="en-US" sz="3200" b="1" dirty="0">
                <a:latin typeface="Arial" panose="020B0604020202020204" pitchFamily="34" charset="0"/>
                <a:ea typeface="宋体" panose="02010600030101010101" pitchFamily="2" charset="-122"/>
              </a:rPr>
              <a:t>）百万以下大奖兑奖</a:t>
            </a:r>
            <a:endParaRPr lang="zh-CN" altLang="en-US"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市福彩中心代扣中奖者个人偶然所得税，将税后奖金（金额=中奖金额-扣税额）一次性开出支票或通过银行转账的方式给中奖者。</a:t>
            </a:r>
            <a:endParaRPr lang="zh-CN" altLang="en-US" sz="3200" b="1" dirty="0">
              <a:latin typeface="Arial" panose="020B0604020202020204" pitchFamily="34" charset="0"/>
              <a:ea typeface="宋体" panose="02010600030101010101" pitchFamily="2" charset="-122"/>
            </a:endParaRPr>
          </a:p>
          <a:p>
            <a:pPr marL="0" lvl="1" indent="-457200" eaLnBrk="1" hangingPunct="1">
              <a:lnSpc>
                <a:spcPct val="90000"/>
              </a:lnSpc>
              <a:buNone/>
            </a:pPr>
            <a:endParaRPr lang="zh-CN" altLang="en-US"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5</a:t>
            </a:r>
            <a:r>
              <a:rPr lang="zh-CN" altLang="en-US" sz="3200" b="1" dirty="0">
                <a:latin typeface="Arial" panose="020B0604020202020204" pitchFamily="34" charset="0"/>
                <a:ea typeface="宋体" panose="02010600030101010101" pitchFamily="2" charset="-122"/>
              </a:rPr>
              <a:t>）高等级兑奖</a:t>
            </a:r>
            <a:endParaRPr lang="zh-CN" altLang="en-US"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在</a:t>
            </a:r>
            <a:r>
              <a:rPr sz="3200" b="1" dirty="0">
                <a:latin typeface="Arial" panose="020B0604020202020204" pitchFamily="34" charset="0"/>
                <a:ea typeface="宋体" panose="02010600030101010101" pitchFamily="2" charset="-122"/>
              </a:rPr>
              <a:t>省福彩中心完成彩票兑奖流程后，一般会在10个工作日内一次性划拨中奖奖金到市福彩中心</a:t>
            </a:r>
            <a:r>
              <a:rPr lang="zh-CN" sz="3200" b="1" dirty="0">
                <a:latin typeface="Arial" panose="020B0604020202020204" pitchFamily="34" charset="0"/>
                <a:ea typeface="宋体" panose="02010600030101010101" pitchFamily="2" charset="-122"/>
              </a:rPr>
              <a:t>，市福彩中心收到中奖奖金后，市中心将税后奖金一次性开出支票（金额=中奖金额-扣税额）或通过银行转账的方式给中奖者</a:t>
            </a:r>
            <a:r>
              <a:rPr sz="3200" b="1" dirty="0">
                <a:latin typeface="Arial" panose="020B0604020202020204" pitchFamily="34" charset="0"/>
                <a:ea typeface="宋体" panose="02010600030101010101" pitchFamily="2" charset="-122"/>
              </a:rPr>
              <a:t>。</a:t>
            </a:r>
            <a:r>
              <a:rPr lang="zh-CN" sz="3200" b="1" dirty="0">
                <a:latin typeface="Arial" panose="020B0604020202020204" pitchFamily="34" charset="0"/>
                <a:ea typeface="宋体" panose="02010600030101010101" pitchFamily="2" charset="-122"/>
              </a:rPr>
              <a:t>）</a:t>
            </a:r>
            <a:endParaRPr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zh-CN" altLang="en-US" sz="3200" b="1" dirty="0">
                <a:latin typeface="Arial" panose="020B0604020202020204" pitchFamily="34" charset="0"/>
                <a:ea typeface="宋体" panose="02010600030101010101" pitchFamily="2" charset="-122"/>
              </a:rPr>
              <a:t> </a:t>
            </a:r>
            <a:r>
              <a:rPr lang="en-US" altLang="zh-CN" sz="3200" b="1" dirty="0">
                <a:latin typeface="Arial" panose="020B0604020202020204" pitchFamily="34" charset="0"/>
                <a:ea typeface="宋体" panose="02010600030101010101" pitchFamily="2" charset="-122"/>
              </a:rPr>
              <a:t> </a:t>
            </a:r>
            <a:endParaRPr lang="en-US" altLang="zh-CN" sz="3200" b="1" dirty="0">
              <a:latin typeface="Arial" panose="020B0604020202020204" pitchFamily="34" charset="0"/>
              <a:ea typeface="宋体" panose="02010600030101010101" pitchFamily="2" charset="-122"/>
            </a:endParaRPr>
          </a:p>
          <a:p>
            <a:pPr marL="0" lvl="1" indent="-457200" eaLnBrk="1" hangingPunct="1">
              <a:lnSpc>
                <a:spcPct val="90000"/>
              </a:lnSpc>
              <a:buNone/>
            </a:pPr>
            <a:r>
              <a:rPr lang="en-US" altLang="zh-CN" sz="3200" b="1" dirty="0">
                <a:latin typeface="Arial" panose="020B0604020202020204" pitchFamily="34" charset="0"/>
                <a:ea typeface="宋体" panose="02010600030101010101" pitchFamily="2" charset="-122"/>
              </a:rPr>
              <a:t>    </a:t>
            </a:r>
            <a:endParaRPr lang="zh-CN" altLang="en-US" sz="20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 Box 2"/>
          <p:cNvSpPr txBox="1"/>
          <p:nvPr/>
        </p:nvSpPr>
        <p:spPr>
          <a:xfrm>
            <a:off x="533400" y="381000"/>
            <a:ext cx="8001000" cy="4780915"/>
          </a:xfrm>
          <a:prstGeom prst="rect">
            <a:avLst/>
          </a:prstGeom>
          <a:noFill/>
          <a:ln w="9525">
            <a:noFill/>
          </a:ln>
        </p:spPr>
        <p:txBody>
          <a:bodyPr anchor="t" anchorCtr="0">
            <a:spAutoFit/>
          </a:bodyPr>
          <a:p>
            <a:pPr marL="800100" lvl="1" indent="-342900" algn="l" eaLnBrk="1" hangingPunct="1">
              <a:lnSpc>
                <a:spcPct val="90000"/>
              </a:lnSpc>
              <a:spcBef>
                <a:spcPct val="20000"/>
              </a:spcBef>
              <a:buClr>
                <a:schemeClr val="accent2"/>
              </a:buClr>
              <a:buSzPct val="85000"/>
              <a:buNone/>
            </a:pPr>
            <a:r>
              <a:rPr lang="zh-CN" altLang="zh-CN" sz="2800" b="1" dirty="0">
                <a:sym typeface="+mn-ea"/>
              </a:rPr>
              <a:t>3.兑奖有效期</a:t>
            </a:r>
            <a:endParaRPr lang="zh-CN" altLang="zh-CN" sz="2800" b="1" dirty="0"/>
          </a:p>
          <a:p>
            <a:pPr marL="800100" lvl="1" indent="-342900" algn="l" eaLnBrk="1" hangingPunct="1">
              <a:lnSpc>
                <a:spcPct val="90000"/>
              </a:lnSpc>
              <a:spcBef>
                <a:spcPct val="20000"/>
              </a:spcBef>
              <a:buClr>
                <a:schemeClr val="accent2"/>
              </a:buClr>
              <a:buSzPct val="85000"/>
              <a:buNone/>
            </a:pPr>
            <a:r>
              <a:rPr lang="zh-CN" altLang="zh-CN" sz="2800" b="1" dirty="0">
                <a:sym typeface="+mn-ea"/>
              </a:rPr>
              <a:t>    </a:t>
            </a:r>
            <a:r>
              <a:rPr lang="en-US" altLang="zh-CN" sz="2800" b="1" dirty="0">
                <a:sym typeface="+mn-ea"/>
              </a:rPr>
              <a:t>    </a:t>
            </a:r>
            <a:r>
              <a:rPr lang="zh-CN" altLang="zh-CN" sz="2800" b="1" dirty="0">
                <a:sym typeface="+mn-ea"/>
              </a:rPr>
              <a:t>  按新的彩票条例规定，兑奖有效期为60天（自然日）。</a:t>
            </a:r>
            <a:endParaRPr lang="zh-CN" altLang="zh-CN" sz="2800" b="1" dirty="0"/>
          </a:p>
          <a:p>
            <a:pPr marL="800100" lvl="1" indent="-342900" algn="l" eaLnBrk="1" hangingPunct="1">
              <a:lnSpc>
                <a:spcPct val="90000"/>
              </a:lnSpc>
              <a:spcBef>
                <a:spcPct val="20000"/>
              </a:spcBef>
              <a:buClr>
                <a:schemeClr val="accent2"/>
              </a:buClr>
              <a:buSzPct val="85000"/>
              <a:buNone/>
            </a:pPr>
            <a:endParaRPr lang="zh-CN" altLang="zh-CN" sz="2800" b="1" dirty="0"/>
          </a:p>
          <a:p>
            <a:pPr marL="800100" lvl="1" indent="-342900" algn="l" eaLnBrk="1" hangingPunct="1">
              <a:lnSpc>
                <a:spcPct val="90000"/>
              </a:lnSpc>
              <a:spcBef>
                <a:spcPct val="20000"/>
              </a:spcBef>
              <a:buClr>
                <a:schemeClr val="accent2"/>
              </a:buClr>
              <a:buSzPct val="85000"/>
              <a:buNone/>
            </a:pPr>
            <a:r>
              <a:rPr lang="zh-CN" altLang="zh-CN" sz="2800" b="1" dirty="0">
                <a:sym typeface="+mn-ea"/>
              </a:rPr>
              <a:t> 4.偶然所得税</a:t>
            </a:r>
            <a:endParaRPr lang="zh-CN" altLang="zh-CN" sz="2800" b="1" dirty="0"/>
          </a:p>
          <a:p>
            <a:pPr marL="800100" lvl="1" indent="-342900" algn="l" eaLnBrk="1" hangingPunct="1">
              <a:lnSpc>
                <a:spcPct val="90000"/>
              </a:lnSpc>
              <a:spcBef>
                <a:spcPct val="20000"/>
              </a:spcBef>
              <a:buClr>
                <a:schemeClr val="accent2"/>
              </a:buClr>
              <a:buSzPct val="85000"/>
              <a:buNone/>
            </a:pPr>
            <a:r>
              <a:rPr lang="zh-CN" altLang="zh-CN" sz="2800" b="1" dirty="0">
                <a:sym typeface="+mn-ea"/>
              </a:rPr>
              <a:t>   </a:t>
            </a:r>
            <a:r>
              <a:rPr lang="en-US" altLang="zh-CN" sz="2800" b="1" dirty="0">
                <a:sym typeface="+mn-ea"/>
              </a:rPr>
              <a:t>       </a:t>
            </a:r>
            <a:r>
              <a:rPr lang="zh-CN" altLang="zh-CN" sz="2800" b="1" dirty="0">
                <a:sym typeface="+mn-ea"/>
              </a:rPr>
              <a:t>同一人在电脑票同一期同一游戏累计登记兑奖金额超过10000元时，需要缴纳个人所得税，须依法全额缴纳20%个人偶然所得税，由办理兑奖的地级市福利彩票发行中心代扣代缴。 </a:t>
            </a:r>
            <a:endParaRPr lang="zh-CN" altLang="zh-CN" sz="2800" b="1" dirty="0"/>
          </a:p>
          <a:p>
            <a:pPr marL="457200" indent="-457200">
              <a:lnSpc>
                <a:spcPct val="90000"/>
              </a:lnSpc>
              <a:spcBef>
                <a:spcPct val="20000"/>
              </a:spcBef>
              <a:buClr>
                <a:schemeClr val="hlink"/>
              </a:buClr>
              <a:buSzPct val="70000"/>
              <a:buFont typeface="Wingdings" panose="05000000000000000000" pitchFamily="2" charset="2"/>
            </a:pP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p:txBody>
          <a:bodyPr vert="horz" wrap="square" lIns="91440" tIns="45720" rIns="91440" bIns="45720" anchor="ctr" anchorCtr="0"/>
          <a:p>
            <a:pPr eaLnBrk="1" hangingPunct="1"/>
            <a:r>
              <a:rPr lang="zh-CN" altLang="en-US" b="1" dirty="0"/>
              <a:t>中国福利彩票“双色球”</a:t>
            </a:r>
            <a:r>
              <a:rPr lang="zh-CN" altLang="en-US" dirty="0"/>
              <a:t> </a:t>
            </a:r>
            <a:endParaRPr lang="zh-CN" altLang="en-US" dirty="0"/>
          </a:p>
        </p:txBody>
      </p:sp>
      <p:sp>
        <p:nvSpPr>
          <p:cNvPr id="28674" name="Text Box 3"/>
          <p:cNvSpPr txBox="1"/>
          <p:nvPr/>
        </p:nvSpPr>
        <p:spPr>
          <a:xfrm>
            <a:off x="685800" y="1828800"/>
            <a:ext cx="7696200" cy="3292475"/>
          </a:xfrm>
          <a:prstGeom prst="rect">
            <a:avLst/>
          </a:prstGeom>
          <a:noFill/>
          <a:ln w="9525">
            <a:noFill/>
          </a:ln>
        </p:spPr>
        <p:txBody>
          <a:bodyPr anchor="t" anchorCtr="0">
            <a:spAutoFit/>
          </a:bodyPr>
          <a:p>
            <a:pPr>
              <a:spcBef>
                <a:spcPct val="50000"/>
              </a:spcBef>
            </a:pPr>
            <a:r>
              <a:rPr lang="en-US" altLang="zh-CN" sz="3200" b="1" dirty="0">
                <a:latin typeface="Arial" panose="020B0604020202020204" pitchFamily="34" charset="0"/>
                <a:ea typeface="宋体" panose="02010600030101010101" pitchFamily="2" charset="-122"/>
              </a:rPr>
              <a:t>     </a:t>
            </a:r>
            <a:r>
              <a:rPr lang="zh-CN"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双色球”彩票投注区分为红色球号码区和蓝色球号码区，“双色球”每注投注号码由</a:t>
            </a:r>
            <a:r>
              <a:rPr lang="zh-CN"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个红色球号码和</a:t>
            </a:r>
            <a:r>
              <a:rPr lang="zh-CN"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个蓝色球号码</a:t>
            </a:r>
            <a:r>
              <a:rPr lang="zh-CN" altLang="en-US" sz="3200" b="1" dirty="0">
                <a:latin typeface="Arial" panose="020B0604020202020204" pitchFamily="34" charset="0"/>
                <a:ea typeface="宋体" panose="02010600030101010101" pitchFamily="2" charset="-122"/>
              </a:rPr>
              <a:t>组成。</a:t>
            </a:r>
            <a:endParaRPr lang="zh-CN" altLang="en-US" sz="3200" b="1" dirty="0">
              <a:latin typeface="Arial" panose="020B0604020202020204" pitchFamily="34" charset="0"/>
              <a:ea typeface="宋体" panose="02010600030101010101" pitchFamily="2" charset="-122"/>
            </a:endParaRPr>
          </a:p>
          <a:p>
            <a:pPr>
              <a:spcBef>
                <a:spcPct val="50000"/>
              </a:spcBef>
            </a:pP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红色球号码从</a:t>
            </a:r>
            <a:r>
              <a:rPr lang="zh-CN" altLang="zh-CN" sz="3200" b="1" dirty="0">
                <a:latin typeface="Arial" panose="020B0604020202020204" pitchFamily="34" charset="0"/>
                <a:ea typeface="宋体" panose="02010600030101010101" pitchFamily="2" charset="-122"/>
              </a:rPr>
              <a:t>1--33</a:t>
            </a:r>
            <a:r>
              <a:rPr lang="zh-CN" altLang="en-US" sz="3200" b="1" dirty="0">
                <a:latin typeface="Arial" panose="020B0604020202020204" pitchFamily="34" charset="0"/>
                <a:ea typeface="宋体" panose="02010600030101010101" pitchFamily="2" charset="-122"/>
              </a:rPr>
              <a:t>中选择；蓝色球号码从</a:t>
            </a:r>
            <a:r>
              <a:rPr lang="zh-CN" altLang="zh-CN" sz="3200" b="1" dirty="0">
                <a:latin typeface="Arial" panose="020B0604020202020204" pitchFamily="34" charset="0"/>
                <a:ea typeface="宋体" panose="02010600030101010101" pitchFamily="2" charset="-122"/>
              </a:rPr>
              <a:t>1--16</a:t>
            </a:r>
            <a:r>
              <a:rPr lang="zh-CN" altLang="en-US" sz="3200" b="1" dirty="0">
                <a:latin typeface="Arial" panose="020B0604020202020204" pitchFamily="34" charset="0"/>
                <a:ea typeface="宋体" panose="02010600030101010101" pitchFamily="2" charset="-122"/>
              </a:rPr>
              <a:t>中选择 。 </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 Box 2"/>
          <p:cNvSpPr txBox="1"/>
          <p:nvPr/>
        </p:nvSpPr>
        <p:spPr>
          <a:xfrm>
            <a:off x="533400" y="381000"/>
            <a:ext cx="8001000" cy="5697538"/>
          </a:xfrm>
          <a:prstGeom prst="rect">
            <a:avLst/>
          </a:prstGeom>
          <a:noFill/>
          <a:ln w="9525">
            <a:noFill/>
          </a:ln>
        </p:spPr>
        <p:txBody>
          <a:bodyPr anchor="t" anchorCtr="0">
            <a:spAutoFit/>
          </a:bodyPr>
          <a:p>
            <a:pPr marL="800100" lvl="1" indent="-342900" algn="l">
              <a:lnSpc>
                <a:spcPct val="90000"/>
              </a:lnSpc>
              <a:spcBef>
                <a:spcPct val="20000"/>
              </a:spcBef>
              <a:buClr>
                <a:schemeClr val="accent2"/>
              </a:buClr>
              <a:buSzPct val="85000"/>
              <a:buFont typeface="Wingdings" panose="05000000000000000000" pitchFamily="2" charset="2"/>
            </a:pPr>
            <a:r>
              <a:rPr lang="zh-CN" altLang="en-US" sz="3200" dirty="0">
                <a:solidFill>
                  <a:srgbClr val="014353"/>
                </a:solidFill>
                <a:latin typeface="微软雅黑" panose="020B0503020204020204" pitchFamily="34" charset="-122"/>
                <a:ea typeface="微软雅黑" panose="020B0503020204020204" pitchFamily="34" charset="-122"/>
              </a:rPr>
              <a:t>查询报表</a:t>
            </a:r>
            <a:endParaRPr lang="zh-CN" altLang="en-US" sz="3200" dirty="0">
              <a:solidFill>
                <a:srgbClr val="014353"/>
              </a:solidFill>
              <a:latin typeface="微软雅黑" panose="020B0503020204020204" pitchFamily="34" charset="-122"/>
              <a:ea typeface="微软雅黑" panose="020B0503020204020204" pitchFamily="34" charset="-122"/>
            </a:endParaRPr>
          </a:p>
          <a:p>
            <a:pPr marL="457200" indent="-457200">
              <a:lnSpc>
                <a:spcPct val="90000"/>
              </a:lnSpc>
              <a:spcBef>
                <a:spcPct val="20000"/>
              </a:spcBef>
              <a:buClr>
                <a:schemeClr val="hlink"/>
              </a:buClr>
              <a:buSzPct val="70000"/>
              <a:buFont typeface="Wingdings" panose="05000000000000000000" pitchFamily="2" charset="2"/>
            </a:pPr>
            <a:r>
              <a:rPr lang="zh-CN" altLang="zh-CN" sz="2800" b="1" dirty="0">
                <a:latin typeface="Arial" panose="020B0604020202020204" pitchFamily="34" charset="0"/>
                <a:ea typeface="宋体" panose="02010600030101010101" pitchFamily="2" charset="-122"/>
              </a:rPr>
              <a:t>1.</a:t>
            </a:r>
            <a:r>
              <a:rPr lang="zh-CN" altLang="zh-CN" sz="2800" b="1" dirty="0">
                <a:solidFill>
                  <a:srgbClr val="FF0000"/>
                </a:solidFill>
                <a:latin typeface="Arial" panose="020B0604020202020204" pitchFamily="34" charset="0"/>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自然日”报表</a:t>
            </a:r>
            <a:r>
              <a:rPr lang="zh-CN" altLang="en-US" sz="2800" b="1" dirty="0">
                <a:latin typeface="Arial" panose="020B0604020202020204" pitchFamily="34" charset="0"/>
                <a:ea typeface="宋体" panose="02010600030101010101" pitchFamily="2" charset="-122"/>
              </a:rPr>
              <a:t>反映起始日（凌晨</a:t>
            </a:r>
            <a:r>
              <a:rPr lang="zh-CN" altLang="zh-CN" sz="2800" b="1" dirty="0">
                <a:latin typeface="Arial" panose="020B0604020202020204" pitchFamily="34" charset="0"/>
                <a:ea typeface="宋体" panose="02010600030101010101" pitchFamily="2" charset="-122"/>
              </a:rPr>
              <a:t>0</a:t>
            </a:r>
            <a:r>
              <a:rPr lang="zh-CN" altLang="en-US" sz="2800" b="1" dirty="0">
                <a:latin typeface="Arial" panose="020B0604020202020204" pitchFamily="34" charset="0"/>
                <a:ea typeface="宋体" panose="02010600030101010101" pitchFamily="2" charset="-122"/>
              </a:rPr>
              <a:t>时）到结束日（</a:t>
            </a:r>
            <a:r>
              <a:rPr lang="zh-CN" altLang="zh-CN" sz="2800" b="1" dirty="0">
                <a:latin typeface="Arial" panose="020B0604020202020204" pitchFamily="34" charset="0"/>
                <a:ea typeface="宋体" panose="02010600030101010101" pitchFamily="2" charset="-122"/>
              </a:rPr>
              <a:t>23</a:t>
            </a:r>
            <a:r>
              <a:rPr lang="zh-CN" altLang="en-US" sz="2800" b="1" dirty="0">
                <a:latin typeface="Arial" panose="020B0604020202020204" pitchFamily="34" charset="0"/>
                <a:ea typeface="宋体" panose="02010600030101010101" pitchFamily="2" charset="-122"/>
              </a:rPr>
              <a:t>时</a:t>
            </a:r>
            <a:r>
              <a:rPr lang="zh-CN" altLang="zh-CN" sz="2800" b="1" dirty="0">
                <a:latin typeface="Arial" panose="020B0604020202020204" pitchFamily="34" charset="0"/>
                <a:ea typeface="宋体" panose="02010600030101010101" pitchFamily="2" charset="-122"/>
              </a:rPr>
              <a:t>59</a:t>
            </a:r>
            <a:r>
              <a:rPr lang="zh-CN" altLang="en-US" sz="2800" b="1" dirty="0">
                <a:latin typeface="Arial" panose="020B0604020202020204" pitchFamily="34" charset="0"/>
                <a:ea typeface="宋体" panose="02010600030101010101" pitchFamily="2" charset="-122"/>
              </a:rPr>
              <a:t>分</a:t>
            </a:r>
            <a:r>
              <a:rPr lang="zh-CN" altLang="zh-CN" sz="2800" b="1" dirty="0">
                <a:latin typeface="Arial" panose="020B0604020202020204" pitchFamily="34" charset="0"/>
                <a:ea typeface="宋体" panose="02010600030101010101" pitchFamily="2" charset="-122"/>
              </a:rPr>
              <a:t>59</a:t>
            </a:r>
            <a:r>
              <a:rPr lang="zh-CN" altLang="en-US" sz="2800" b="1" dirty="0">
                <a:latin typeface="Arial" panose="020B0604020202020204" pitchFamily="34" charset="0"/>
                <a:ea typeface="宋体" panose="02010600030101010101" pitchFamily="2" charset="-122"/>
              </a:rPr>
              <a:t>秒或当日查询时间）所有游戏的销售（已减冲正）和兑奖的发生额。主要用于交班结帐用。</a:t>
            </a:r>
            <a:endParaRPr lang="zh-CN" altLang="en-US" sz="2800" b="1" dirty="0">
              <a:latin typeface="Arial" panose="020B0604020202020204" pitchFamily="34" charset="0"/>
              <a:ea typeface="宋体" panose="02010600030101010101" pitchFamily="2" charset="-122"/>
            </a:endParaRPr>
          </a:p>
          <a:p>
            <a:pPr marL="457200" indent="-457200">
              <a:lnSpc>
                <a:spcPct val="90000"/>
              </a:lnSpc>
              <a:spcBef>
                <a:spcPct val="20000"/>
              </a:spcBef>
              <a:buClr>
                <a:schemeClr val="hlink"/>
              </a:buClr>
              <a:buSzPct val="70000"/>
              <a:buFont typeface="Wingdings" panose="05000000000000000000" pitchFamily="2" charset="2"/>
            </a:pPr>
            <a:r>
              <a:rPr lang="zh-CN" altLang="zh-CN" sz="2800" b="1" dirty="0">
                <a:latin typeface="Arial" panose="020B0604020202020204" pitchFamily="34" charset="0"/>
                <a:ea typeface="宋体" panose="02010600030101010101" pitchFamily="2" charset="-122"/>
              </a:rPr>
              <a:t>2.</a:t>
            </a:r>
            <a:r>
              <a:rPr lang="zh-CN" altLang="zh-CN" sz="2800" b="1" dirty="0">
                <a:solidFill>
                  <a:srgbClr val="FF0000"/>
                </a:solidFill>
                <a:latin typeface="Arial" panose="020B0604020202020204" pitchFamily="34" charset="0"/>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结算日”报表</a:t>
            </a:r>
            <a:endParaRPr lang="en-US" altLang="zh-CN" sz="2800" b="1" dirty="0">
              <a:solidFill>
                <a:srgbClr val="FF0000"/>
              </a:solidFill>
              <a:latin typeface="Arial" panose="020B0604020202020204" pitchFamily="34" charset="0"/>
              <a:ea typeface="宋体" panose="02010600030101010101" pitchFamily="2" charset="-122"/>
            </a:endParaRPr>
          </a:p>
          <a:p>
            <a:pPr marL="457200" indent="-457200">
              <a:lnSpc>
                <a:spcPct val="90000"/>
              </a:lnSpc>
              <a:spcBef>
                <a:spcPct val="20000"/>
              </a:spcBef>
              <a:buClr>
                <a:schemeClr val="hlink"/>
              </a:buClr>
              <a:buSzPct val="70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）游戏的“期”：从开始销售到本期开奖</a:t>
            </a:r>
            <a:endParaRPr lang="en-US" altLang="zh-CN" sz="2800" b="1" dirty="0">
              <a:latin typeface="Arial" panose="020B0604020202020204" pitchFamily="34" charset="0"/>
              <a:ea typeface="宋体" panose="02010600030101010101" pitchFamily="2" charset="-122"/>
            </a:endParaRPr>
          </a:p>
          <a:p>
            <a:pPr marL="457200" indent="-457200">
              <a:lnSpc>
                <a:spcPct val="90000"/>
              </a:lnSpc>
              <a:spcBef>
                <a:spcPct val="20000"/>
              </a:spcBef>
              <a:buClr>
                <a:schemeClr val="hlink"/>
              </a:buClr>
              <a:buSzPct val="70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）彩票的结算：从财务管理要求按期结算。结算日即开奖日。代销费按期结算；</a:t>
            </a:r>
            <a:endParaRPr lang="en-US" altLang="zh-CN" sz="2800" b="1" dirty="0">
              <a:latin typeface="Arial" panose="020B0604020202020204" pitchFamily="34" charset="0"/>
              <a:ea typeface="宋体" panose="02010600030101010101" pitchFamily="2" charset="-122"/>
            </a:endParaRPr>
          </a:p>
          <a:p>
            <a:pPr marL="457200" indent="-457200">
              <a:lnSpc>
                <a:spcPct val="90000"/>
              </a:lnSpc>
              <a:spcBef>
                <a:spcPct val="20000"/>
              </a:spcBef>
              <a:buClr>
                <a:schemeClr val="hlink"/>
              </a:buClr>
              <a:buSzPct val="70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）游戏的结算：游戏期内的销售额减该游戏的兑奖额；</a:t>
            </a:r>
            <a:endParaRPr lang="en-US" altLang="zh-CN" sz="2800" b="1" dirty="0">
              <a:latin typeface="Arial" panose="020B0604020202020204" pitchFamily="34" charset="0"/>
              <a:ea typeface="宋体" panose="02010600030101010101" pitchFamily="2" charset="-122"/>
            </a:endParaRPr>
          </a:p>
          <a:p>
            <a:pPr marL="457200" indent="-457200">
              <a:lnSpc>
                <a:spcPct val="90000"/>
              </a:lnSpc>
              <a:spcBef>
                <a:spcPct val="20000"/>
              </a:spcBef>
              <a:buClr>
                <a:schemeClr val="hlink"/>
              </a:buClr>
              <a:buSzPct val="70000"/>
              <a:buFont typeface="Wingdings" panose="05000000000000000000" pitchFamily="2" charset="2"/>
            </a:pPr>
            <a:r>
              <a:rPr lang="zh-CN" altLang="en-US" sz="2800" b="1" dirty="0">
                <a:latin typeface="Arial" panose="020B0604020202020204" pitchFamily="34" charset="0"/>
                <a:ea typeface="宋体" panose="02010600030101010101" pitchFamily="2" charset="-122"/>
              </a:rPr>
              <a:t>（</a:t>
            </a:r>
            <a:r>
              <a:rPr lang="zh-CN" altLang="zh-CN" sz="2800" b="1" dirty="0">
                <a:latin typeface="Arial" panose="020B0604020202020204" pitchFamily="34" charset="0"/>
                <a:ea typeface="宋体" panose="02010600030101010101" pitchFamily="2" charset="-122"/>
              </a:rPr>
              <a:t>4</a:t>
            </a:r>
            <a:r>
              <a:rPr lang="zh-CN" altLang="en-US" sz="2800" b="1" dirty="0">
                <a:latin typeface="Arial" panose="020B0604020202020204" pitchFamily="34" charset="0"/>
                <a:ea typeface="宋体" panose="02010600030101010101" pitchFamily="2" charset="-122"/>
              </a:rPr>
              <a:t>）“结算日”报表：反映起始日到结束日已开奖的游戏的结算情况。</a:t>
            </a:r>
            <a:endParaRPr lang="zh-CN" altLang="en-US" sz="28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Text Box 2"/>
          <p:cNvSpPr txBox="1"/>
          <p:nvPr/>
        </p:nvSpPr>
        <p:spPr>
          <a:xfrm>
            <a:off x="762000" y="1219200"/>
            <a:ext cx="7848600" cy="3403600"/>
          </a:xfrm>
          <a:prstGeom prst="rect">
            <a:avLst/>
          </a:prstGeom>
          <a:noFill/>
          <a:ln w="9525">
            <a:noFill/>
          </a:ln>
        </p:spPr>
        <p:txBody>
          <a:bodyPr anchor="t" anchorCtr="0">
            <a:spAutoFit/>
          </a:bodyPr>
          <a:p>
            <a:pPr marL="342900" indent="-342900">
              <a:lnSpc>
                <a:spcPct val="90000"/>
              </a:lnSpc>
              <a:spcBef>
                <a:spcPct val="20000"/>
              </a:spcBef>
              <a:buClr>
                <a:schemeClr val="hlink"/>
              </a:buClr>
              <a:buSzPct val="70000"/>
              <a:buFont typeface="Wingdings" panose="05000000000000000000" pitchFamily="2" charset="2"/>
            </a:pPr>
            <a:r>
              <a:rPr lang="zh-CN" altLang="zh-CN" sz="3200" dirty="0">
                <a:latin typeface="Arial" panose="020B0604020202020204" pitchFamily="34" charset="0"/>
                <a:ea typeface="宋体" panose="02010600030101010101" pitchFamily="2" charset="-122"/>
              </a:rPr>
              <a:t>3.</a:t>
            </a:r>
            <a:r>
              <a:rPr lang="zh-CN" altLang="en-US" sz="3200" dirty="0">
                <a:latin typeface="Arial" panose="020B0604020202020204" pitchFamily="34" charset="0"/>
                <a:ea typeface="宋体" panose="02010600030101010101" pitchFamily="2" charset="-122"/>
              </a:rPr>
              <a:t>相同统计日期的“自然日”报表与“结算日”报表的不同：在于“结算日”报表比“自然日”报表的销售额多含了起始日前几天销售的在统计日期内开奖（结算）的游戏的销售额；同时也少含了结束日前部分未开奖（结算）的游戏的销售额。 </a:t>
            </a:r>
            <a:endParaRPr lang="zh-CN" altLang="en-US" sz="3200" dirty="0">
              <a:latin typeface="Arial" panose="020B0604020202020204" pitchFamily="34" charset="0"/>
              <a:ea typeface="宋体" panose="02010600030101010101" pitchFamily="2" charset="-122"/>
            </a:endParaRPr>
          </a:p>
          <a:p>
            <a:pPr marL="342900" indent="-342900">
              <a:lnSpc>
                <a:spcPct val="90000"/>
              </a:lnSpc>
              <a:spcBef>
                <a:spcPct val="50000"/>
              </a:spcBef>
              <a:buClr>
                <a:schemeClr val="hlink"/>
              </a:buClr>
              <a:buSzPct val="70000"/>
              <a:buFont typeface="Wingdings" panose="05000000000000000000" pitchFamily="2" charset="2"/>
            </a:pPr>
            <a:endParaRPr lang="zh-CN" altLang="zh-CN" sz="3200" dirty="0">
              <a:latin typeface="Arial" panose="020B0604020202020204" pitchFamily="34" charset="0"/>
              <a:ea typeface="宋体" panose="02010600030101010101" pitchFamily="2"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3" name="Picture 2" descr="期表"/>
          <p:cNvPicPr>
            <a:picLocks noChangeAspect="1"/>
          </p:cNvPicPr>
          <p:nvPr/>
        </p:nvPicPr>
        <p:blipFill>
          <a:blip r:embed="rId1"/>
          <a:stretch>
            <a:fillRect/>
          </a:stretch>
        </p:blipFill>
        <p:spPr>
          <a:xfrm>
            <a:off x="2074863" y="246063"/>
            <a:ext cx="5002212" cy="6353175"/>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TextBox 1"/>
          <p:cNvSpPr txBox="1"/>
          <p:nvPr/>
        </p:nvSpPr>
        <p:spPr>
          <a:xfrm>
            <a:off x="609600" y="914400"/>
            <a:ext cx="7848600" cy="3046095"/>
          </a:xfrm>
          <a:prstGeom prst="rect">
            <a:avLst/>
          </a:prstGeom>
          <a:noFill/>
          <a:ln w="9525">
            <a:noFill/>
          </a:ln>
        </p:spPr>
        <p:txBody>
          <a:bodyPr anchor="t" anchorCtr="0">
            <a:spAutoFit/>
          </a:bodyPr>
          <a:p>
            <a:pPr>
              <a:lnSpc>
                <a:spcPct val="150000"/>
              </a:lnSpc>
            </a:pPr>
            <a:r>
              <a:rPr lang="zh-CN" altLang="en-US" sz="3200" b="1" dirty="0">
                <a:latin typeface="Arial" panose="020B0604020202020204" pitchFamily="34" charset="0"/>
                <a:ea typeface="宋体" panose="02010600030101010101" pitchFamily="2" charset="-122"/>
              </a:rPr>
              <a:t>投注机缴款和提现方式（目前只支持农行、建行）</a:t>
            </a:r>
            <a:endParaRPr lang="en-US" altLang="zh-CN" sz="3200" b="1" dirty="0">
              <a:latin typeface="Arial" panose="020B0604020202020204" pitchFamily="34" charset="0"/>
              <a:ea typeface="宋体" panose="02010600030101010101" pitchFamily="2" charset="-122"/>
            </a:endParaRPr>
          </a:p>
          <a:p>
            <a:pPr>
              <a:lnSpc>
                <a:spcPct val="150000"/>
              </a:lnSpc>
            </a:pPr>
            <a:r>
              <a:rPr lang="zh-CN" altLang="en-US" sz="3200" b="1" dirty="0">
                <a:solidFill>
                  <a:srgbClr val="FF0000"/>
                </a:solidFill>
                <a:latin typeface="Arial" panose="020B0604020202020204" pitchFamily="34" charset="0"/>
                <a:ea typeface="宋体" panose="02010600030101010101" pitchFamily="2" charset="-122"/>
              </a:rPr>
              <a:t>只能通过投注机绑定银行卡自助缴款和提现。</a:t>
            </a:r>
            <a:endParaRPr lang="zh-CN" altLang="en-US"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Box 1"/>
          <p:cNvSpPr txBox="1"/>
          <p:nvPr/>
        </p:nvSpPr>
        <p:spPr>
          <a:xfrm>
            <a:off x="609600" y="698500"/>
            <a:ext cx="7848600" cy="4492625"/>
          </a:xfrm>
          <a:prstGeom prst="rect">
            <a:avLst/>
          </a:prstGeom>
          <a:noFill/>
          <a:ln w="9525">
            <a:noFill/>
          </a:ln>
        </p:spPr>
        <p:txBody>
          <a:bodyPr anchor="t" anchorCtr="0"/>
          <a:p>
            <a:r>
              <a:rPr lang="zh-CN" altLang="en-US" sz="3200" dirty="0">
                <a:solidFill>
                  <a:srgbClr val="014353"/>
                </a:solidFill>
                <a:latin typeface="微软雅黑" panose="020B0503020204020204" pitchFamily="34" charset="-122"/>
                <a:ea typeface="微软雅黑" panose="020B0503020204020204" pitchFamily="34" charset="-122"/>
              </a:rPr>
              <a:t>投注机缴款和提现</a:t>
            </a:r>
            <a:endParaRPr lang="zh-CN" altLang="en-US" sz="3200" dirty="0">
              <a:solidFill>
                <a:srgbClr val="014353"/>
              </a:solidFill>
              <a:latin typeface="微软雅黑" panose="020B0503020204020204" pitchFamily="34" charset="-122"/>
              <a:ea typeface="微软雅黑" panose="020B0503020204020204" pitchFamily="34" charset="-122"/>
            </a:endParaRPr>
          </a:p>
          <a:p>
            <a:pPr>
              <a:lnSpc>
                <a:spcPct val="150000"/>
              </a:lnSpc>
            </a:pPr>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、投注机绑定的银行卡的相关信息必须是业主本人的（身份证、电话等）。</a:t>
            </a:r>
            <a:endParaRPr lang="zh-CN" altLang="en-US" sz="3200" b="1" dirty="0">
              <a:latin typeface="Arial" panose="020B0604020202020204" pitchFamily="34" charset="0"/>
              <a:ea typeface="宋体" panose="02010600030101010101" pitchFamily="2" charset="-122"/>
            </a:endParaRPr>
          </a:p>
          <a:p>
            <a:pPr>
              <a:lnSpc>
                <a:spcPct val="150000"/>
              </a:lnSpc>
            </a:pPr>
            <a:endParaRPr lang="en-US" altLang="zh-CN" sz="3200" b="1" dirty="0">
              <a:latin typeface="Arial" panose="020B0604020202020204" pitchFamily="34" charset="0"/>
              <a:ea typeface="宋体" panose="02010600030101010101" pitchFamily="2" charset="-122"/>
            </a:endParaRPr>
          </a:p>
          <a:p>
            <a:pPr>
              <a:lnSpc>
                <a:spcPct val="150000"/>
              </a:lnSpc>
            </a:pPr>
            <a:r>
              <a:rPr lang="en-US"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、一天只能提现两次，当天最高合计不超过</a:t>
            </a:r>
            <a:r>
              <a:rPr lang="en-US" altLang="zh-CN" sz="3200" b="1" dirty="0">
                <a:latin typeface="Arial" panose="020B0604020202020204" pitchFamily="34" charset="0"/>
                <a:ea typeface="宋体" panose="02010600030101010101" pitchFamily="2" charset="-122"/>
              </a:rPr>
              <a:t>5</a:t>
            </a:r>
            <a:r>
              <a:rPr lang="zh-CN" altLang="en-US" sz="3200" b="1" dirty="0">
                <a:latin typeface="Arial" panose="020B0604020202020204" pitchFamily="34" charset="0"/>
                <a:ea typeface="宋体" panose="02010600030101010101" pitchFamily="2" charset="-122"/>
              </a:rPr>
              <a:t>万元。</a:t>
            </a:r>
            <a:endParaRPr lang="zh-CN" altLang="en-US" sz="3200" b="1" dirty="0">
              <a:latin typeface="Arial" panose="020B0604020202020204" pitchFamily="34" charset="0"/>
              <a:ea typeface="宋体" panose="02010600030101010101" pitchFamily="2" charset="-122"/>
            </a:endParaRPr>
          </a:p>
        </p:txBody>
      </p:sp>
      <p:graphicFrame>
        <p:nvGraphicFramePr>
          <p:cNvPr id="81922" name="对象 2">
            <a:hlinkClick r:id="" action="ppaction://ole?verb="/>
          </p:cNvPr>
          <p:cNvGraphicFramePr>
            <a:graphicFrameLocks noChangeAspect="1"/>
          </p:cNvGraphicFramePr>
          <p:nvPr/>
        </p:nvGraphicFramePr>
        <p:xfrm>
          <a:off x="1524000" y="5181600"/>
          <a:ext cx="971550" cy="666750"/>
        </p:xfrm>
        <a:graphic>
          <a:graphicData uri="http://schemas.openxmlformats.org/presentationml/2006/ole">
            <mc:AlternateContent xmlns:mc="http://schemas.openxmlformats.org/markup-compatibility/2006">
              <mc:Choice xmlns:v="urn:schemas-microsoft-com:vml" Requires="v">
                <p:oleObj spid="_x0000_s3077" name="" showAsIcon="1" r:id="rId1" imgW="971550" imgH="666750" progId="Word.Document.8">
                  <p:embed/>
                </p:oleObj>
              </mc:Choice>
              <mc:Fallback>
                <p:oleObj name="" showAsIcon="1" r:id="rId1" imgW="971550" imgH="666750" progId="Word.Document.8">
                  <p:embed/>
                  <p:pic>
                    <p:nvPicPr>
                      <p:cNvPr id="0" name="图片 3076"/>
                      <p:cNvPicPr/>
                      <p:nvPr/>
                    </p:nvPicPr>
                    <p:blipFill>
                      <a:blip r:embed="rId2"/>
                      <a:stretch>
                        <a:fillRect/>
                      </a:stretch>
                    </p:blipFill>
                    <p:spPr>
                      <a:xfrm>
                        <a:off x="1524000" y="5181600"/>
                        <a:ext cx="971550" cy="666750"/>
                      </a:xfrm>
                      <a:prstGeom prst="rect">
                        <a:avLst/>
                      </a:prstGeom>
                      <a:noFill/>
                      <a:ln w="38100">
                        <a:noFill/>
                        <a:miter/>
                      </a:ln>
                    </p:spPr>
                  </p:pic>
                </p:oleObj>
              </mc:Fallback>
            </mc:AlternateContent>
          </a:graphicData>
        </a:graphic>
      </p:graphicFrame>
      <p:sp>
        <p:nvSpPr>
          <p:cNvPr id="81923" name="文本框 4"/>
          <p:cNvSpPr txBox="1"/>
          <p:nvPr/>
        </p:nvSpPr>
        <p:spPr>
          <a:xfrm>
            <a:off x="685800" y="5257800"/>
            <a:ext cx="746125" cy="290513"/>
          </a:xfrm>
          <a:prstGeom prst="rect">
            <a:avLst/>
          </a:prstGeom>
          <a:noFill/>
          <a:ln w="9525">
            <a:noFill/>
          </a:ln>
        </p:spPr>
        <p:txBody>
          <a:bodyPr wrap="square" anchor="t" anchorCtr="0"/>
          <a:p>
            <a:r>
              <a:rPr lang="zh-CN" altLang="en-US">
                <a:latin typeface="Arial" panose="020B0604020202020204" pitchFamily="34" charset="0"/>
                <a:ea typeface="宋体" panose="02010600030101010101" pitchFamily="2" charset="-122"/>
              </a:rPr>
              <a:t>附件：</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TextBox 1"/>
          <p:cNvSpPr txBox="1"/>
          <p:nvPr/>
        </p:nvSpPr>
        <p:spPr>
          <a:xfrm>
            <a:off x="609600" y="914400"/>
            <a:ext cx="7848600" cy="1292225"/>
          </a:xfrm>
          <a:prstGeom prst="rect">
            <a:avLst/>
          </a:prstGeom>
          <a:noFill/>
          <a:ln w="9525">
            <a:noFill/>
          </a:ln>
        </p:spPr>
        <p:txBody>
          <a:bodyPr anchor="t" anchorCtr="0">
            <a:spAutoFit/>
          </a:bodyPr>
          <a:p>
            <a:pPr>
              <a:lnSpc>
                <a:spcPct val="150000"/>
              </a:lnSpc>
            </a:pPr>
            <a:r>
              <a:rPr lang="zh-CN" altLang="zh-CN" sz="3200" b="1" dirty="0">
                <a:latin typeface="Arial" panose="020B0604020202020204" pitchFamily="34" charset="0"/>
                <a:ea typeface="宋体" panose="02010600030101010101" pitchFamily="2" charset="-122"/>
              </a:rPr>
              <a:t>游戏停售和冲正时间</a:t>
            </a:r>
            <a:endParaRPr lang="zh-CN" altLang="zh-CN" sz="3200" b="1" dirty="0">
              <a:latin typeface="Arial" panose="020B0604020202020204" pitchFamily="34" charset="0"/>
              <a:ea typeface="宋体" panose="02010600030101010101" pitchFamily="2" charset="-122"/>
            </a:endParaRPr>
          </a:p>
          <a:p>
            <a:pPr>
              <a:lnSpc>
                <a:spcPct val="150000"/>
              </a:lnSpc>
            </a:pPr>
            <a:r>
              <a:rPr lang="zh-CN" altLang="en-US" sz="2000" dirty="0">
                <a:latin typeface="Arial" panose="020B0604020202020204" pitchFamily="34" charset="0"/>
                <a:ea typeface="宋体" panose="02010600030101010101" pitchFamily="2" charset="-122"/>
              </a:rPr>
              <a:t>需持冲正的票在该游戏</a:t>
            </a:r>
            <a:r>
              <a:rPr lang="zh-CN" altLang="en-US" sz="2000" b="1" dirty="0">
                <a:solidFill>
                  <a:srgbClr val="FF0000"/>
                </a:solidFill>
                <a:latin typeface="Arial" panose="020B0604020202020204" pitchFamily="34" charset="0"/>
                <a:ea typeface="宋体" panose="02010600030101010101" pitchFamily="2" charset="-122"/>
              </a:rPr>
              <a:t>结束销售前</a:t>
            </a:r>
            <a:r>
              <a:rPr lang="zh-CN" altLang="en-US" sz="2000" dirty="0">
                <a:latin typeface="Arial" panose="020B0604020202020204" pitchFamily="34" charset="0"/>
                <a:ea typeface="宋体" panose="02010600030101010101" pitchFamily="2" charset="-122"/>
              </a:rPr>
              <a:t>到中心。</a:t>
            </a:r>
            <a:endParaRPr lang="zh-CN" altLang="en-US" sz="2000" dirty="0">
              <a:latin typeface="Arial" panose="020B0604020202020204" pitchFamily="34" charset="0"/>
              <a:ea typeface="宋体" panose="02010600030101010101" pitchFamily="2" charset="-122"/>
            </a:endParaRPr>
          </a:p>
        </p:txBody>
      </p:sp>
      <p:sp>
        <p:nvSpPr>
          <p:cNvPr id="82946" name="文本框 4"/>
          <p:cNvSpPr txBox="1"/>
          <p:nvPr/>
        </p:nvSpPr>
        <p:spPr>
          <a:xfrm>
            <a:off x="1125538" y="5121275"/>
            <a:ext cx="674687" cy="381000"/>
          </a:xfrm>
          <a:prstGeom prst="rect">
            <a:avLst/>
          </a:prstGeom>
          <a:noFill/>
          <a:ln w="9525">
            <a:noFill/>
          </a:ln>
        </p:spPr>
        <p:txBody>
          <a:bodyPr wrap="square" anchor="t" anchorCtr="0"/>
          <a:p>
            <a:endParaRPr lang="zh-CN" altLang="en-US">
              <a:latin typeface="Arial" panose="020B0604020202020204" pitchFamily="34" charset="0"/>
              <a:ea typeface="宋体" panose="02010600030101010101" pitchFamily="2" charset="-122"/>
            </a:endParaRPr>
          </a:p>
        </p:txBody>
      </p:sp>
      <p:graphicFrame>
        <p:nvGraphicFramePr>
          <p:cNvPr id="6" name="表格 5"/>
          <p:cNvGraphicFramePr/>
          <p:nvPr/>
        </p:nvGraphicFramePr>
        <p:xfrm>
          <a:off x="762000" y="2895600"/>
          <a:ext cx="7088188" cy="2163763"/>
        </p:xfrm>
        <a:graphic>
          <a:graphicData uri="http://schemas.openxmlformats.org/drawingml/2006/table">
            <a:tbl>
              <a:tblPr firstRow="1" bandRow="1">
                <a:tableStyleId>{5C22544A-7EE6-4342-B048-85BDC9FD1C3A}</a:tableStyleId>
              </a:tblPr>
              <a:tblGrid>
                <a:gridCol w="3689985"/>
                <a:gridCol w="3397885"/>
              </a:tblGrid>
              <a:tr h="381000">
                <a:tc>
                  <a:txBody>
                    <a:bodyPr/>
                    <a:p>
                      <a:pPr algn="ctr">
                        <a:buNone/>
                      </a:pPr>
                      <a:r>
                        <a:rPr lang="zh-CN" altLang="en-US"/>
                        <a:t>游戏名称</a:t>
                      </a:r>
                      <a:endParaRPr lang="zh-CN" altLang="en-US"/>
                    </a:p>
                  </a:txBody>
                  <a:tcPr anchor="ctr" anchorCtr="0"/>
                </a:tc>
                <a:tc>
                  <a:txBody>
                    <a:bodyPr/>
                    <a:p>
                      <a:pPr algn="ctr">
                        <a:buNone/>
                      </a:pPr>
                      <a:r>
                        <a:rPr lang="zh-CN" altLang="en-US"/>
                        <a:t>结束销售时间（非休市日）</a:t>
                      </a:r>
                      <a:endParaRPr lang="zh-CN" altLang="en-US"/>
                    </a:p>
                  </a:txBody>
                  <a:tcPr anchor="ctr" anchorCtr="0"/>
                </a:tc>
              </a:tr>
              <a:tr h="381000">
                <a:tc>
                  <a:txBody>
                    <a:bodyPr/>
                    <a:p>
                      <a:pPr algn="ctr">
                        <a:buNone/>
                      </a:pPr>
                      <a:r>
                        <a:rPr lang="zh-CN" altLang="en-US"/>
                        <a:t>双色球</a:t>
                      </a:r>
                      <a:endParaRPr lang="zh-CN" altLang="en-US"/>
                    </a:p>
                  </a:txBody>
                  <a:tcPr anchor="ctr" anchorCtr="0"/>
                </a:tc>
                <a:tc>
                  <a:txBody>
                    <a:bodyPr/>
                    <a:p>
                      <a:pPr algn="ctr">
                        <a:buNone/>
                      </a:pPr>
                      <a:r>
                        <a:rPr lang="zh-CN" altLang="en-US"/>
                        <a:t>每周二、四、日20:00</a:t>
                      </a:r>
                      <a:endParaRPr lang="zh-CN" altLang="en-US"/>
                    </a:p>
                  </a:txBody>
                  <a:tcPr anchor="ctr" anchorCtr="0"/>
                </a:tc>
              </a:tr>
              <a:tr h="381000">
                <a:tc>
                  <a:txBody>
                    <a:bodyPr/>
                    <a:p>
                      <a:pPr algn="ctr">
                        <a:buNone/>
                      </a:pPr>
                      <a:r>
                        <a:rPr lang="zh-CN" altLang="en-US"/>
                        <a:t>3D</a:t>
                      </a:r>
                      <a:endParaRPr lang="zh-CN" altLang="en-US"/>
                    </a:p>
                  </a:txBody>
                  <a:tcPr anchor="ctr" anchorCtr="0"/>
                </a:tc>
                <a:tc>
                  <a:txBody>
                    <a:bodyPr/>
                    <a:p>
                      <a:pPr algn="ctr">
                        <a:buNone/>
                      </a:pPr>
                      <a:r>
                        <a:rPr lang="zh-CN" altLang="en-US"/>
                        <a:t>每天20:30</a:t>
                      </a:r>
                      <a:endParaRPr lang="zh-CN" altLang="en-US"/>
                    </a:p>
                  </a:txBody>
                  <a:tcPr anchor="ctr" anchorCtr="0"/>
                </a:tc>
              </a:tr>
              <a:tr h="381000">
                <a:tc>
                  <a:txBody>
                    <a:bodyPr/>
                    <a:p>
                      <a:pPr algn="ctr">
                        <a:buNone/>
                      </a:pPr>
                      <a:r>
                        <a:rPr lang="zh-CN" altLang="en-US"/>
                        <a:t>快乐8</a:t>
                      </a:r>
                      <a:endParaRPr lang="zh-CN" altLang="en-US"/>
                    </a:p>
                  </a:txBody>
                  <a:tcPr anchor="ctr" anchorCtr="0"/>
                </a:tc>
                <a:tc>
                  <a:txBody>
                    <a:bodyPr/>
                    <a:p>
                      <a:pPr algn="ctr">
                        <a:buNone/>
                      </a:pPr>
                      <a:r>
                        <a:rPr lang="zh-CN" altLang="en-US"/>
                        <a:t>每天20:50</a:t>
                      </a:r>
                      <a:endParaRPr lang="zh-CN" altLang="en-US"/>
                    </a:p>
                  </a:txBody>
                  <a:tcPr anchor="ctr" anchorCtr="0"/>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2"/>
          <p:cNvSpPr>
            <a:spLocks noGrp="1"/>
          </p:cNvSpPr>
          <p:nvPr>
            <p:ph type="title"/>
          </p:nvPr>
        </p:nvSpPr>
        <p:spPr/>
        <p:txBody>
          <a:bodyPr vert="horz" wrap="square" lIns="91440" tIns="45720" rIns="91440" bIns="45720" anchor="ctr" anchorCtr="0"/>
          <a:p>
            <a:pPr eaLnBrk="1" hangingPunct="1"/>
            <a:r>
              <a:rPr lang="zh-CN" altLang="en-US" dirty="0"/>
              <a:t>选择合适的填票用笔</a:t>
            </a:r>
            <a:endParaRPr lang="zh-CN" altLang="en-US" dirty="0"/>
          </a:p>
        </p:txBody>
      </p:sp>
      <p:sp>
        <p:nvSpPr>
          <p:cNvPr id="84994" name="Rectangle 3"/>
          <p:cNvSpPr>
            <a:spLocks noGrp="1"/>
          </p:cNvSpPr>
          <p:nvPr>
            <p:ph idx="1"/>
          </p:nvPr>
        </p:nvSpPr>
        <p:spPr/>
        <p:txBody>
          <a:bodyPr vert="horz" wrap="square" lIns="91440" tIns="45720" rIns="91440" bIns="45720" anchor="t" anchorCtr="0"/>
          <a:p>
            <a:pPr eaLnBrk="1" hangingPunct="1"/>
            <a:r>
              <a:rPr lang="zh-CN" altLang="en-US" sz="3200" dirty="0">
                <a:solidFill>
                  <a:srgbClr val="06060A"/>
                </a:solidFill>
              </a:rPr>
              <a:t>应选择黑色水性笔（例：墨水笔、签字笔）或</a:t>
            </a:r>
            <a:r>
              <a:rPr lang="zh-CN" altLang="zh-CN" sz="3200" dirty="0">
                <a:solidFill>
                  <a:srgbClr val="06060A"/>
                </a:solidFill>
              </a:rPr>
              <a:t>2B</a:t>
            </a:r>
            <a:r>
              <a:rPr lang="zh-CN" altLang="en-US" sz="3200" dirty="0">
                <a:solidFill>
                  <a:srgbClr val="06060A"/>
                </a:solidFill>
              </a:rPr>
              <a:t>铅笔，因为水性笔填涂后易干，在精密的阅读器上不易留有污迹。若用油性笔（例：圆珠笔、油性大头笔等）填票后易留污迹，其油墨会沾污阅读器，使机器读票不正常。</a:t>
            </a:r>
            <a:endParaRPr lang="zh-CN" altLang="en-US" sz="3200" dirty="0">
              <a:solidFill>
                <a:srgbClr val="06060A"/>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7" name="Picture 2" descr="betting slips 36-7-1"/>
          <p:cNvPicPr>
            <a:picLocks noChangeAspect="1"/>
          </p:cNvPicPr>
          <p:nvPr/>
        </p:nvPicPr>
        <p:blipFill>
          <a:blip r:embed="rId1"/>
          <a:stretch>
            <a:fillRect/>
          </a:stretch>
        </p:blipFill>
        <p:spPr>
          <a:xfrm>
            <a:off x="2789238" y="298450"/>
            <a:ext cx="3603625" cy="6559550"/>
          </a:xfrm>
          <a:prstGeom prst="rect">
            <a:avLst/>
          </a:prstGeom>
          <a:noFill/>
          <a:ln w="9525">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Picture 2" descr="betting slips 36-7-2"/>
          <p:cNvPicPr>
            <a:picLocks noChangeAspect="1"/>
          </p:cNvPicPr>
          <p:nvPr/>
        </p:nvPicPr>
        <p:blipFill>
          <a:blip r:embed="rId1"/>
          <a:stretch>
            <a:fillRect/>
          </a:stretch>
        </p:blipFill>
        <p:spPr>
          <a:xfrm>
            <a:off x="2762250" y="179388"/>
            <a:ext cx="3652838" cy="6678612"/>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a:spLocks noGrp="1"/>
          </p:cNvSpPr>
          <p:nvPr>
            <p:ph type="title"/>
          </p:nvPr>
        </p:nvSpPr>
        <p:spPr/>
        <p:txBody>
          <a:bodyPr vert="horz" wrap="square" lIns="91440" tIns="45720" rIns="91440" bIns="45720" anchor="ctr" anchorCtr="0"/>
          <a:p>
            <a:pPr eaLnBrk="1" hangingPunct="1"/>
            <a:r>
              <a:rPr lang="zh-CN" altLang="en-US" dirty="0"/>
              <a:t>投注单的几种错误填涂</a:t>
            </a:r>
            <a:endParaRPr lang="zh-CN" altLang="en-US" dirty="0"/>
          </a:p>
        </p:txBody>
      </p:sp>
      <p:sp>
        <p:nvSpPr>
          <p:cNvPr id="88066" name="Rectangle 3"/>
          <p:cNvSpPr>
            <a:spLocks noGrp="1"/>
          </p:cNvSpPr>
          <p:nvPr>
            <p:ph idx="1"/>
          </p:nvPr>
        </p:nvSpPr>
        <p:spPr/>
        <p:txBody>
          <a:bodyPr vert="horz" wrap="square" lIns="91440" tIns="45720" rIns="91440" bIns="45720" anchor="t" anchorCtr="0"/>
          <a:p>
            <a:pPr eaLnBrk="1" hangingPunct="1"/>
            <a:r>
              <a:rPr lang="zh-CN" altLang="en-US" sz="3200" dirty="0">
                <a:solidFill>
                  <a:srgbClr val="06060A"/>
                </a:solidFill>
              </a:rPr>
              <a:t>在同一张投注单上填涂几注复式投注</a:t>
            </a:r>
            <a:endParaRPr lang="en-US" altLang="zh-CN" sz="3200" dirty="0">
              <a:solidFill>
                <a:srgbClr val="06060A"/>
              </a:solidFill>
            </a:endParaRPr>
          </a:p>
          <a:p>
            <a:pPr eaLnBrk="1" hangingPunct="1">
              <a:buNone/>
            </a:pPr>
            <a:endParaRPr lang="en-US" altLang="zh-CN" sz="3200" dirty="0">
              <a:solidFill>
                <a:srgbClr val="06060A"/>
              </a:solidFill>
            </a:endParaRPr>
          </a:p>
          <a:p>
            <a:pPr eaLnBrk="1" hangingPunct="1">
              <a:buNone/>
            </a:pPr>
            <a:endParaRPr lang="zh-CN" altLang="en-US" sz="3200" dirty="0">
              <a:solidFill>
                <a:srgbClr val="06060A"/>
              </a:solidFill>
            </a:endParaRPr>
          </a:p>
          <a:p>
            <a:pPr eaLnBrk="1" hangingPunct="1"/>
            <a:r>
              <a:rPr lang="zh-CN" altLang="en-US" sz="3200" dirty="0">
                <a:solidFill>
                  <a:srgbClr val="06060A"/>
                </a:solidFill>
              </a:rPr>
              <a:t>在同一张投注单上选择</a:t>
            </a:r>
            <a:r>
              <a:rPr lang="zh-CN" altLang="zh-CN" sz="3200" dirty="0">
                <a:solidFill>
                  <a:srgbClr val="06060A"/>
                </a:solidFill>
              </a:rPr>
              <a:t>1</a:t>
            </a:r>
            <a:r>
              <a:rPr lang="zh-CN" altLang="en-US" sz="3200" dirty="0">
                <a:solidFill>
                  <a:srgbClr val="06060A"/>
                </a:solidFill>
              </a:rPr>
              <a:t>种以上的游戏</a:t>
            </a:r>
            <a:endParaRPr lang="zh-CN" altLang="en-US" sz="3200" dirty="0">
              <a:solidFill>
                <a:srgbClr val="06060A"/>
              </a:solidFill>
            </a:endParaRPr>
          </a:p>
          <a:p>
            <a:pPr eaLnBrk="1" hangingPunct="1">
              <a:buNone/>
            </a:pPr>
            <a:endParaRPr lang="zh-CN" altLang="zh-CN" dirty="0">
              <a:solidFill>
                <a:srgbClr val="06060A"/>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2"/>
          <p:cNvSpPr txBox="1"/>
          <p:nvPr/>
        </p:nvSpPr>
        <p:spPr>
          <a:xfrm>
            <a:off x="685800" y="685800"/>
            <a:ext cx="7848600" cy="3970338"/>
          </a:xfrm>
          <a:prstGeom prst="rect">
            <a:avLst/>
          </a:prstGeom>
          <a:noFill/>
          <a:ln w="9525">
            <a:noFill/>
          </a:ln>
        </p:spPr>
        <p:txBody>
          <a:bodyPr anchor="t" anchorCtr="0">
            <a:spAutoFit/>
          </a:bodyPr>
          <a:p>
            <a:pPr>
              <a:spcBef>
                <a:spcPct val="50000"/>
              </a:spcBef>
            </a:pPr>
            <a:r>
              <a:rPr lang="en-US" altLang="zh-CN" sz="2800" b="1" dirty="0">
                <a:latin typeface="Arial" panose="020B0604020202020204" pitchFamily="34" charset="0"/>
                <a:ea typeface="宋体" panose="02010600030101010101" pitchFamily="2" charset="-122"/>
              </a:rPr>
              <a:t>      </a:t>
            </a:r>
            <a:r>
              <a:rPr lang="zh-CN"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双色球”设奖奖金为销售总额的</a:t>
            </a:r>
            <a:r>
              <a:rPr lang="zh-CN" altLang="zh-CN" sz="2800" b="1" dirty="0">
                <a:latin typeface="Arial" panose="020B0604020202020204" pitchFamily="34" charset="0"/>
                <a:ea typeface="宋体" panose="02010600030101010101" pitchFamily="2" charset="-122"/>
              </a:rPr>
              <a:t>50%</a:t>
            </a:r>
            <a:r>
              <a:rPr lang="zh-CN" altLang="en-US" sz="2800" b="1" dirty="0">
                <a:latin typeface="Arial" panose="020B0604020202020204" pitchFamily="34" charset="0"/>
                <a:ea typeface="宋体" panose="02010600030101010101" pitchFamily="2" charset="-122"/>
              </a:rPr>
              <a:t>，其中当期奖金为销售总额的</a:t>
            </a:r>
            <a:r>
              <a:rPr lang="zh-CN" altLang="zh-CN" sz="2800" b="1" dirty="0">
                <a:latin typeface="Arial" panose="020B0604020202020204" pitchFamily="34" charset="0"/>
                <a:ea typeface="宋体" panose="02010600030101010101" pitchFamily="2" charset="-122"/>
              </a:rPr>
              <a:t>49%</a:t>
            </a:r>
            <a:r>
              <a:rPr lang="zh-CN" altLang="en-US" sz="2800" b="1" dirty="0">
                <a:latin typeface="Arial" panose="020B0604020202020204" pitchFamily="34" charset="0"/>
                <a:ea typeface="宋体" panose="02010600030101010101" pitchFamily="2" charset="-122"/>
              </a:rPr>
              <a:t>，调节基金为销售总额的</a:t>
            </a:r>
            <a:r>
              <a:rPr lang="zh-CN" altLang="zh-CN" sz="2800" b="1" dirty="0">
                <a:latin typeface="Arial" panose="020B0604020202020204" pitchFamily="34" charset="0"/>
                <a:ea typeface="宋体" panose="02010600030101010101" pitchFamily="2" charset="-122"/>
              </a:rPr>
              <a:t>1% </a:t>
            </a:r>
            <a:r>
              <a:rPr lang="zh-CN" altLang="en-US"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a:p>
            <a:pPr>
              <a:spcBef>
                <a:spcPct val="50000"/>
              </a:spcBef>
            </a:pPr>
            <a:endParaRPr lang="zh-CN" altLang="en-US" sz="2800" b="1" dirty="0">
              <a:latin typeface="Arial" panose="020B0604020202020204" pitchFamily="34" charset="0"/>
              <a:ea typeface="宋体" panose="02010600030101010101" pitchFamily="2" charset="-122"/>
            </a:endParaRPr>
          </a:p>
          <a:p>
            <a:pPr>
              <a:spcBef>
                <a:spcPct val="50000"/>
              </a:spcBef>
            </a:pPr>
            <a:r>
              <a:rPr lang="en-US" altLang="zh-CN" sz="2800" b="1" dirty="0">
                <a:latin typeface="Arial" panose="020B0604020202020204" pitchFamily="34" charset="0"/>
                <a:ea typeface="宋体" panose="02010600030101010101" pitchFamily="2" charset="-122"/>
              </a:rPr>
              <a:t>      </a:t>
            </a:r>
            <a:r>
              <a:rPr lang="zh-CN"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双色球”奖级设置分为高等奖和低等奖。一等奖和二等奖为高等奖，三至六等奖为低等奖。高等奖采用浮动设奖，低等奖采用固定设奖。当期奖金减去当期低等奖奖金为当期高等奖奖金。</a:t>
            </a:r>
            <a:r>
              <a:rPr lang="zh-CN" altLang="en-US" sz="2400" b="1" dirty="0">
                <a:latin typeface="Arial" panose="020B0604020202020204" pitchFamily="34" charset="0"/>
                <a:ea typeface="宋体" panose="02010600030101010101" pitchFamily="2" charset="-122"/>
              </a:rPr>
              <a:t> </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p:cNvSpPr>
          <p:nvPr>
            <p:ph type="title"/>
          </p:nvPr>
        </p:nvSpPr>
        <p:spPr/>
        <p:txBody>
          <a:bodyPr vert="horz" wrap="square" lIns="91440" tIns="45720" rIns="91440" bIns="45720" anchor="ctr" anchorCtr="0"/>
          <a:p>
            <a:pPr eaLnBrk="1" hangingPunct="1"/>
            <a:r>
              <a:rPr lang="zh-CN" altLang="en-US" dirty="0"/>
              <a:t>热敏纸的注意事项</a:t>
            </a:r>
            <a:endParaRPr lang="zh-CN" altLang="en-US" dirty="0"/>
          </a:p>
        </p:txBody>
      </p:sp>
      <p:sp>
        <p:nvSpPr>
          <p:cNvPr id="89090" name="Rectangle 3"/>
          <p:cNvSpPr>
            <a:spLocks noGrp="1"/>
          </p:cNvSpPr>
          <p:nvPr>
            <p:ph idx="1"/>
          </p:nvPr>
        </p:nvSpPr>
        <p:spPr/>
        <p:txBody>
          <a:bodyPr vert="horz" wrap="square" lIns="91440" tIns="45720" rIns="91440" bIns="45720" anchor="t" anchorCtr="0"/>
          <a:p>
            <a:pPr eaLnBrk="1" hangingPunct="1"/>
            <a:r>
              <a:rPr lang="zh-CN" altLang="en-US" sz="2800" dirty="0">
                <a:solidFill>
                  <a:srgbClr val="06060A"/>
                </a:solidFill>
              </a:rPr>
              <a:t>一体机的彩票打印使用专用热敏纸，该纸张的一面为热敏层，热敏打印机在打印时通过加热，将彩票信息打印在热敏层上。热敏纸在靠近热源时，表面会变黑（如打火机打火时），所以，该种纸张必须存放于阴暗处，远离热源，同时也要注意防潮。</a:t>
            </a:r>
            <a:endParaRPr lang="zh-CN" altLang="en-US" sz="2800" dirty="0">
              <a:solidFill>
                <a:srgbClr val="06060A"/>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p:cNvSpPr>
          <p:nvPr>
            <p:ph type="title"/>
          </p:nvPr>
        </p:nvSpPr>
        <p:spPr/>
        <p:txBody>
          <a:bodyPr vert="horz" wrap="square" lIns="91440" tIns="45720" rIns="91440" bIns="45720" anchor="ctr" anchorCtr="0"/>
          <a:p>
            <a:pPr eaLnBrk="1" hangingPunct="1"/>
            <a:r>
              <a:rPr lang="zh-CN" altLang="en-US" dirty="0"/>
              <a:t>热敏纸的注意事项</a:t>
            </a:r>
            <a:endParaRPr lang="zh-CN" altLang="en-US" dirty="0"/>
          </a:p>
        </p:txBody>
      </p:sp>
      <p:sp>
        <p:nvSpPr>
          <p:cNvPr id="89090" name="Rectangle 3"/>
          <p:cNvSpPr>
            <a:spLocks noGrp="1"/>
          </p:cNvSpPr>
          <p:nvPr>
            <p:ph idx="1"/>
          </p:nvPr>
        </p:nvSpPr>
        <p:spPr/>
        <p:txBody>
          <a:bodyPr vert="horz" wrap="square" lIns="91440" tIns="45720" rIns="91440" bIns="45720" anchor="t" anchorCtr="0"/>
          <a:p>
            <a:pPr marL="342900" marR="0" indent="-3429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3200" b="0" i="0" u="none" strike="noStrike" kern="0" cap="none" spc="0" normalizeH="0" baseline="0" noProof="1" dirty="0">
                <a:solidFill>
                  <a:srgbClr val="06060A"/>
                </a:solidFill>
                <a:latin typeface="+mn-lt"/>
                <a:ea typeface="+mn-ea"/>
                <a:cs typeface="+mn-cs"/>
              </a:rPr>
              <a:t>平时销售时，若机内打印纸将用完时，机器会发出鸣叫，提醒换纸，打印出来的票也将会有一道红边。</a:t>
            </a:r>
            <a:endParaRPr kumimoji="0" lang="zh-CN" altLang="en-US" sz="32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endParaRPr kumimoji="0" lang="zh-CN" altLang="en-US" sz="3200" b="0" i="0" u="none" strike="noStrike" kern="0" cap="none" spc="0" normalizeH="0" baseline="0" noProof="1" dirty="0">
              <a:solidFill>
                <a:srgbClr val="06060A"/>
              </a:solidFill>
              <a:latin typeface="+mn-lt"/>
              <a:ea typeface="+mn-ea"/>
              <a:cs typeface="+mn-cs"/>
            </a:endParaRPr>
          </a:p>
          <a:p>
            <a:pPr marL="342900" marR="0" indent="-3429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3200" b="0" i="0" u="none" strike="noStrike" kern="0" cap="none" spc="0" normalizeH="0" baseline="0" noProof="1" dirty="0">
                <a:solidFill>
                  <a:srgbClr val="06060A"/>
                </a:solidFill>
                <a:latin typeface="+mn-lt"/>
                <a:ea typeface="+mn-ea"/>
                <a:cs typeface="+mn-cs"/>
              </a:rPr>
              <a:t>搬动机器时，先将里面的纸卷取出。</a:t>
            </a:r>
            <a:endParaRPr kumimoji="0" lang="zh-CN" altLang="en-US" sz="3200" b="0" i="0" u="none" strike="noStrike" kern="0" cap="none" spc="0" normalizeH="0" baseline="0" noProof="1" dirty="0">
              <a:solidFill>
                <a:srgbClr val="06060A"/>
              </a:solidFill>
              <a:latin typeface="+mn-lt"/>
              <a:ea typeface="+mn-ea"/>
              <a:cs typeface="+mn-cs"/>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2"/>
          <p:cNvSpPr>
            <a:spLocks noGrp="1"/>
          </p:cNvSpPr>
          <p:nvPr>
            <p:ph type="title"/>
          </p:nvPr>
        </p:nvSpPr>
        <p:spPr/>
        <p:txBody>
          <a:bodyPr vert="horz" wrap="square" lIns="91440" tIns="45720" rIns="91440" bIns="45720" anchor="ctr" anchorCtr="0"/>
          <a:p>
            <a:pPr eaLnBrk="1" hangingPunct="1"/>
            <a:r>
              <a:rPr lang="zh-CN" altLang="en-US" dirty="0"/>
              <a:t>投注机日常的保养 </a:t>
            </a:r>
            <a:endParaRPr lang="zh-CN" altLang="en-US" dirty="0"/>
          </a:p>
        </p:txBody>
      </p:sp>
      <p:sp>
        <p:nvSpPr>
          <p:cNvPr id="91138" name="Text Box 3"/>
          <p:cNvSpPr txBox="1"/>
          <p:nvPr/>
        </p:nvSpPr>
        <p:spPr>
          <a:xfrm>
            <a:off x="609600" y="1614488"/>
            <a:ext cx="8077200" cy="3759200"/>
          </a:xfrm>
          <a:prstGeom prst="rect">
            <a:avLst/>
          </a:prstGeom>
          <a:noFill/>
          <a:ln w="9525">
            <a:noFill/>
          </a:ln>
        </p:spPr>
        <p:txBody>
          <a:bodyPr anchor="t" anchorCtr="0"/>
          <a:p>
            <a:pPr marL="342900" indent="-342900">
              <a:lnSpc>
                <a:spcPct val="90000"/>
              </a:lnSpc>
              <a:spcBef>
                <a:spcPct val="20000"/>
              </a:spcBef>
              <a:buClr>
                <a:schemeClr val="hlink"/>
              </a:buClr>
              <a:buSzPct val="70000"/>
              <a:buFont typeface="Wingdings" panose="05000000000000000000" pitchFamily="2" charset="2"/>
            </a:pPr>
            <a:r>
              <a:rPr lang="zh-CN"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投注机故障，往往是由于机器内部灰尘过多引起的，应定期清洁－－ 风扇的清洁</a:t>
            </a:r>
            <a:endParaRPr lang="zh-CN" altLang="en-US" sz="3200" b="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pPr>
            <a:endParaRPr lang="zh-CN" altLang="en-US" sz="3200" b="1" dirty="0">
              <a:latin typeface="Arial" panose="020B0604020202020204" pitchFamily="34" charset="0"/>
              <a:ea typeface="宋体" panose="02010600030101010101" pitchFamily="2" charset="-122"/>
            </a:endParaRPr>
          </a:p>
          <a:p>
            <a:pPr marL="342900" indent="-342900">
              <a:lnSpc>
                <a:spcPct val="90000"/>
              </a:lnSpc>
              <a:spcBef>
                <a:spcPct val="20000"/>
              </a:spcBef>
              <a:buClr>
                <a:schemeClr val="hlink"/>
              </a:buClr>
              <a:buSzPct val="70000"/>
              <a:buFont typeface="Wingdings" panose="05000000000000000000" pitchFamily="2" charset="2"/>
            </a:pPr>
            <a:r>
              <a:rPr lang="zh-CN" altLang="zh-CN" sz="3200" b="1" dirty="0">
                <a:latin typeface="Arial" panose="020B0604020202020204" pitchFamily="34" charset="0"/>
                <a:ea typeface="宋体" panose="02010600030101010101" pitchFamily="2" charset="-122"/>
              </a:rPr>
              <a:t>2.</a:t>
            </a:r>
            <a:r>
              <a:rPr lang="zh-CN" altLang="en-US" sz="3200" b="1" dirty="0">
                <a:latin typeface="Arial" panose="020B0604020202020204" pitchFamily="34" charset="0"/>
                <a:ea typeface="宋体" panose="02010600030101010101" pitchFamily="2" charset="-122"/>
              </a:rPr>
              <a:t>每天清洁投注机表面一次；每</a:t>
            </a:r>
            <a:r>
              <a:rPr lang="zh-CN"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天对打印机、阅读器（扫描仪）和防尘罩进行清洁保养一次。清洁时可用干净、湿润（不溢水）的软布进行擦拭。 </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2"/>
          <p:cNvSpPr>
            <a:spLocks noGrp="1"/>
          </p:cNvSpPr>
          <p:nvPr>
            <p:ph type="title"/>
          </p:nvPr>
        </p:nvSpPr>
        <p:spPr/>
        <p:txBody>
          <a:bodyPr vert="horz" wrap="square" lIns="91440" tIns="45720" rIns="91440" bIns="45720" anchor="ctr" anchorCtr="0"/>
          <a:p>
            <a:pPr eaLnBrk="1" hangingPunct="1"/>
            <a:r>
              <a:rPr lang="zh-CN" altLang="en-US" dirty="0"/>
              <a:t>停电时的处理</a:t>
            </a:r>
            <a:endParaRPr lang="zh-CN" altLang="en-US" dirty="0"/>
          </a:p>
        </p:txBody>
      </p:sp>
      <p:sp>
        <p:nvSpPr>
          <p:cNvPr id="92162" name="Rectangle 3"/>
          <p:cNvSpPr>
            <a:spLocks noGrp="1"/>
          </p:cNvSpPr>
          <p:nvPr>
            <p:ph idx="1"/>
          </p:nvPr>
        </p:nvSpPr>
        <p:spPr/>
        <p:txBody>
          <a:bodyPr vert="horz" wrap="square" lIns="91440" tIns="45720" rIns="91440" bIns="45720" anchor="t" anchorCtr="0"/>
          <a:p>
            <a:pPr marL="609600" indent="-609600" eaLnBrk="1" hangingPunct="1"/>
            <a:r>
              <a:rPr lang="zh-CN" altLang="en-US" dirty="0">
                <a:solidFill>
                  <a:srgbClr val="06060A"/>
                </a:solidFill>
              </a:rPr>
              <a:t>停电时，投注机会发出鸣叫报警，但不支持打印机工作。</a:t>
            </a:r>
            <a:endParaRPr lang="zh-CN" altLang="en-US" dirty="0">
              <a:solidFill>
                <a:srgbClr val="06060A"/>
              </a:solidFill>
            </a:endParaRPr>
          </a:p>
          <a:p>
            <a:pPr marL="609600" indent="-609600" eaLnBrk="1" hangingPunct="1"/>
            <a:endParaRPr lang="zh-CN" altLang="zh-CN" dirty="0">
              <a:solidFill>
                <a:srgbClr val="06060A"/>
              </a:solidFill>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a:spLocks noGrp="1"/>
          </p:cNvSpPr>
          <p:nvPr>
            <p:ph type="title"/>
          </p:nvPr>
        </p:nvSpPr>
        <p:spPr/>
        <p:txBody>
          <a:bodyPr vert="horz" wrap="square" lIns="91440" tIns="45720" rIns="91440" bIns="45720" anchor="ctr" anchorCtr="0"/>
          <a:p>
            <a:pPr defTabSz="914400" eaLnBrk="1" hangingPunct="1">
              <a:spcBef>
                <a:spcPct val="50000"/>
              </a:spcBef>
            </a:pPr>
            <a:r>
              <a:rPr lang="zh-CN" altLang="en-US" dirty="0"/>
              <a:t>有关通信的问题</a:t>
            </a:r>
            <a:endParaRPr lang="zh-CN" altLang="en-US" dirty="0"/>
          </a:p>
        </p:txBody>
      </p:sp>
      <p:sp>
        <p:nvSpPr>
          <p:cNvPr id="93186" name="Rectangle 3"/>
          <p:cNvSpPr>
            <a:spLocks noGrp="1"/>
          </p:cNvSpPr>
          <p:nvPr>
            <p:ph idx="1"/>
          </p:nvPr>
        </p:nvSpPr>
        <p:spPr>
          <a:xfrm>
            <a:off x="457200" y="1600200"/>
            <a:ext cx="8229600" cy="5084763"/>
          </a:xfrm>
        </p:spPr>
        <p:txBody>
          <a:bodyPr vert="horz" wrap="square" lIns="91440" tIns="45720" rIns="91440" bIns="45720" anchor="t" anchorCtr="0"/>
          <a:p>
            <a:pPr eaLnBrk="1" hangingPunct="1">
              <a:lnSpc>
                <a:spcPct val="150000"/>
              </a:lnSpc>
            </a:pPr>
            <a:r>
              <a:rPr lang="zh-CN" altLang="en-US" dirty="0">
                <a:solidFill>
                  <a:srgbClr val="06060A"/>
                </a:solidFill>
              </a:rPr>
              <a:t>由于是全热线系统，各投注机在通信正常时，专用线路每分每秒都是与中心主机接通的；</a:t>
            </a:r>
            <a:endParaRPr lang="en-US" altLang="zh-CN" dirty="0">
              <a:solidFill>
                <a:srgbClr val="06060A"/>
              </a:solidFill>
            </a:endParaRPr>
          </a:p>
          <a:p>
            <a:pPr eaLnBrk="1" hangingPunct="1">
              <a:lnSpc>
                <a:spcPct val="150000"/>
              </a:lnSpc>
            </a:pPr>
            <a:r>
              <a:rPr lang="zh-CN" altLang="en-US" dirty="0">
                <a:solidFill>
                  <a:srgbClr val="06060A"/>
                </a:solidFill>
              </a:rPr>
              <a:t>当数据链路不正常时，首先按“通信”键重新联接；</a:t>
            </a:r>
            <a:endParaRPr lang="en-US" altLang="zh-CN" dirty="0">
              <a:solidFill>
                <a:srgbClr val="06060A"/>
              </a:solidFill>
            </a:endParaRPr>
          </a:p>
          <a:p>
            <a:pPr eaLnBrk="1" hangingPunct="1">
              <a:lnSpc>
                <a:spcPct val="150000"/>
              </a:lnSpc>
            </a:pPr>
            <a:r>
              <a:rPr lang="zh-CN" altLang="en-US" dirty="0">
                <a:solidFill>
                  <a:srgbClr val="06060A"/>
                </a:solidFill>
              </a:rPr>
              <a:t>若不能联接，则检查安全接入终端的指示灯是否正常；</a:t>
            </a:r>
            <a:endParaRPr lang="zh-CN" altLang="en-US" dirty="0">
              <a:solidFill>
                <a:srgbClr val="06060A"/>
              </a:solidFill>
            </a:endParaRPr>
          </a:p>
          <a:p>
            <a:pPr eaLnBrk="1" hangingPunct="1">
              <a:lnSpc>
                <a:spcPct val="150000"/>
              </a:lnSpc>
            </a:pPr>
            <a:r>
              <a:rPr lang="zh-CN" altLang="en-US" dirty="0">
                <a:solidFill>
                  <a:srgbClr val="06060A"/>
                </a:solidFill>
              </a:rPr>
              <a:t>若</a:t>
            </a:r>
            <a:r>
              <a:rPr lang="zh-CN" altLang="en-US" dirty="0">
                <a:solidFill>
                  <a:srgbClr val="06060A"/>
                </a:solidFill>
                <a:sym typeface="微软雅黑" panose="020B0503020204020204" pitchFamily="34" charset="-122"/>
              </a:rPr>
              <a:t>安全接入终端的</a:t>
            </a:r>
            <a:r>
              <a:rPr lang="zh-CN" altLang="en-US" dirty="0">
                <a:solidFill>
                  <a:srgbClr val="06060A"/>
                </a:solidFill>
              </a:rPr>
              <a:t>告警灯亮，则检查外网是否正常和安全接入终端设备是否故障（需要联系片区管理员处理）；</a:t>
            </a:r>
            <a:endParaRPr lang="en-US" altLang="zh-CN" dirty="0">
              <a:solidFill>
                <a:srgbClr val="06060A"/>
              </a:solidFill>
            </a:endParaRPr>
          </a:p>
          <a:p>
            <a:pPr eaLnBrk="1" hangingPunct="1">
              <a:lnSpc>
                <a:spcPct val="150000"/>
              </a:lnSpc>
            </a:pPr>
            <a:r>
              <a:rPr lang="zh-CN" altLang="zh-CN" dirty="0">
                <a:solidFill>
                  <a:srgbClr val="06060A"/>
                </a:solidFill>
              </a:rPr>
              <a:t> </a:t>
            </a:r>
            <a:r>
              <a:rPr lang="zh-CN" altLang="en-US" dirty="0">
                <a:solidFill>
                  <a:srgbClr val="06060A"/>
                </a:solidFill>
              </a:rPr>
              <a:t>若安全接入终端指示灯正常，则检查专用网线的接入是否松脱或网线是否断裂</a:t>
            </a:r>
            <a:r>
              <a:rPr lang="zh-CN" altLang="zh-CN" dirty="0">
                <a:solidFill>
                  <a:srgbClr val="06060A"/>
                </a:solidFill>
              </a:rPr>
              <a:t>。</a:t>
            </a:r>
            <a:endParaRPr lang="zh-CN" altLang="en-US" dirty="0">
              <a:solidFill>
                <a:srgbClr val="06060A"/>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p:nvPr/>
        </p:nvSpPr>
        <p:spPr>
          <a:xfrm>
            <a:off x="685800" y="685800"/>
            <a:ext cx="7924800" cy="4676775"/>
          </a:xfrm>
          <a:prstGeom prst="rect">
            <a:avLst/>
          </a:prstGeom>
          <a:noFill/>
          <a:ln w="9525">
            <a:noFill/>
          </a:ln>
        </p:spPr>
        <p:txBody>
          <a:bodyPr anchor="t" anchorCtr="0">
            <a:spAutoFit/>
          </a:bodyPr>
          <a:p>
            <a:pPr algn="l" fontAlgn="base">
              <a:spcBef>
                <a:spcPct val="50000"/>
              </a:spcBef>
              <a:buClrTx/>
              <a:buSzTx/>
              <a:buFontTx/>
            </a:pPr>
            <a:r>
              <a:rPr lang="zh-CN" altLang="en-US" sz="3200" strike="noStrike" kern="0" noProof="1" dirty="0">
                <a:solidFill>
                  <a:srgbClr val="014353"/>
                </a:solidFill>
                <a:latin typeface="+mj-lt"/>
                <a:ea typeface="+mj-ea"/>
                <a:cs typeface="+mj-cs"/>
              </a:rPr>
              <a:t>一体化投注机有关问题</a:t>
            </a:r>
            <a:endParaRPr lang="zh-CN" altLang="en-US" sz="3200" strike="noStrike" kern="0" noProof="1" dirty="0">
              <a:solidFill>
                <a:srgbClr val="014353"/>
              </a:solidFill>
              <a:latin typeface="+mj-lt"/>
              <a:ea typeface="+mj-ea"/>
              <a:cs typeface="+mj-cs"/>
            </a:endParaRPr>
          </a:p>
          <a:p>
            <a:pPr marL="457200" indent="-457200" eaLnBrk="0" fontAlgn="base" hangingPunct="0">
              <a:spcBef>
                <a:spcPct val="50000"/>
              </a:spcBef>
            </a:pPr>
            <a:r>
              <a:rPr lang="en-US" altLang="zh-CN" sz="2800" b="1" strike="noStrike" noProof="1" dirty="0">
                <a:solidFill>
                  <a:srgbClr val="06060A"/>
                </a:solidFill>
                <a:latin typeface="宋体" panose="02010600030101010101" pitchFamily="2" charset="-122"/>
                <a:ea typeface="宋体" panose="02010600030101010101" pitchFamily="2" charset="-122"/>
                <a:cs typeface="+mn-cs"/>
              </a:rPr>
              <a:t>1</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 </a:t>
            </a:r>
            <a:r>
              <a:rPr lang="zh-CN" altLang="en-US" sz="2800" b="1" strike="noStrike" noProof="1" dirty="0">
                <a:solidFill>
                  <a:srgbClr val="06060A"/>
                </a:solidFill>
                <a:latin typeface="宋体" panose="02010600030101010101" pitchFamily="2" charset="-122"/>
                <a:ea typeface="宋体" panose="02010600030101010101" pitchFamily="2" charset="-122"/>
                <a:cs typeface="+mn-cs"/>
              </a:rPr>
              <a:t>投注机由省中心提供，在市中心领取，设备由中心安排物流站提供维修。</a:t>
            </a:r>
            <a:endParaRPr lang="zh-CN" altLang="en-US" sz="2800" b="1" strike="noStrike" noProof="1" dirty="0">
              <a:solidFill>
                <a:srgbClr val="06060A"/>
              </a:solidFill>
              <a:latin typeface="宋体" panose="02010600030101010101" pitchFamily="2" charset="-122"/>
              <a:ea typeface="宋体" panose="02010600030101010101" pitchFamily="2" charset="-122"/>
            </a:endParaRPr>
          </a:p>
          <a:p>
            <a:pPr marL="457200" indent="-457200" eaLnBrk="0" fontAlgn="base" hangingPunct="0">
              <a:spcBef>
                <a:spcPct val="50000"/>
              </a:spcBef>
            </a:pPr>
            <a:r>
              <a:rPr lang="en-US" altLang="zh-CN" sz="2800" b="1" strike="noStrike" noProof="1" dirty="0">
                <a:solidFill>
                  <a:srgbClr val="06060A"/>
                </a:solidFill>
                <a:latin typeface="宋体" panose="02010600030101010101" pitchFamily="2" charset="-122"/>
                <a:ea typeface="宋体" panose="02010600030101010101" pitchFamily="2" charset="-122"/>
                <a:cs typeface="+mn-cs"/>
              </a:rPr>
              <a:t>2</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 </a:t>
            </a:r>
            <a:r>
              <a:rPr lang="zh-CN" altLang="en-US" sz="2800" b="1" strike="noStrike" noProof="1" dirty="0">
                <a:solidFill>
                  <a:srgbClr val="06060A"/>
                </a:solidFill>
                <a:latin typeface="宋体" panose="02010600030101010101" pitchFamily="2" charset="-122"/>
                <a:ea typeface="宋体" panose="02010600030101010101" pitchFamily="2" charset="-122"/>
                <a:cs typeface="+mn-cs"/>
              </a:rPr>
              <a:t>根据省中心有关规定，丢失投注机的，赔偿金暂定为</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1</a:t>
            </a:r>
            <a:r>
              <a:rPr lang="en-US" altLang="zh-CN" sz="2800" b="1" strike="noStrike" noProof="1" dirty="0">
                <a:solidFill>
                  <a:srgbClr val="06060A"/>
                </a:solidFill>
                <a:latin typeface="宋体" panose="02010600030101010101" pitchFamily="2" charset="-122"/>
                <a:ea typeface="宋体" panose="02010600030101010101" pitchFamily="2" charset="-122"/>
                <a:cs typeface="+mn-cs"/>
              </a:rPr>
              <a:t>0</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000</a:t>
            </a:r>
            <a:r>
              <a:rPr lang="zh-CN" altLang="en-US" sz="2800" b="1" strike="noStrike" noProof="1" dirty="0">
                <a:solidFill>
                  <a:srgbClr val="06060A"/>
                </a:solidFill>
                <a:latin typeface="宋体" panose="02010600030101010101" pitchFamily="2" charset="-122"/>
                <a:ea typeface="宋体" panose="02010600030101010101" pitchFamily="2" charset="-122"/>
                <a:cs typeface="+mn-cs"/>
              </a:rPr>
              <a:t>元。中心将统一为投注站办理投注机的财产保险，投注站无需支付</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保险费</a:t>
            </a:r>
            <a:r>
              <a:rPr lang="zh-CN" altLang="en-US" sz="2800" b="1" strike="noStrike" noProof="1" dirty="0">
                <a:solidFill>
                  <a:srgbClr val="06060A"/>
                </a:solidFill>
                <a:latin typeface="宋体" panose="02010600030101010101" pitchFamily="2" charset="-122"/>
                <a:ea typeface="宋体" panose="02010600030101010101" pitchFamily="2" charset="-122"/>
                <a:cs typeface="+mn-cs"/>
              </a:rPr>
              <a:t>。</a:t>
            </a:r>
            <a:endParaRPr lang="zh-CN" altLang="en-US" sz="2800" b="1" strike="noStrike" noProof="1" dirty="0">
              <a:solidFill>
                <a:srgbClr val="06060A"/>
              </a:solidFill>
              <a:latin typeface="宋体" panose="02010600030101010101" pitchFamily="2" charset="-122"/>
              <a:ea typeface="宋体" panose="02010600030101010101" pitchFamily="2" charset="-122"/>
            </a:endParaRPr>
          </a:p>
          <a:p>
            <a:pPr marL="457200" indent="-457200" eaLnBrk="0" fontAlgn="base" hangingPunct="0">
              <a:spcBef>
                <a:spcPct val="50000"/>
              </a:spcBef>
            </a:pPr>
            <a:r>
              <a:rPr lang="en-US" altLang="zh-CN" sz="2800" b="1" strike="noStrike" noProof="1" dirty="0">
                <a:solidFill>
                  <a:srgbClr val="06060A"/>
                </a:solidFill>
                <a:latin typeface="宋体" panose="02010600030101010101" pitchFamily="2" charset="-122"/>
                <a:ea typeface="宋体" panose="02010600030101010101" pitchFamily="2" charset="-122"/>
                <a:cs typeface="+mn-cs"/>
              </a:rPr>
              <a:t>3</a:t>
            </a:r>
            <a:r>
              <a:rPr lang="zh-CN" altLang="zh-CN" sz="2800" b="1" strike="noStrike" noProof="1" dirty="0">
                <a:solidFill>
                  <a:srgbClr val="06060A"/>
                </a:solidFill>
                <a:latin typeface="宋体" panose="02010600030101010101" pitchFamily="2" charset="-122"/>
                <a:ea typeface="宋体" panose="02010600030101010101" pitchFamily="2" charset="-122"/>
                <a:cs typeface="+mn-cs"/>
              </a:rPr>
              <a:t>. </a:t>
            </a:r>
            <a:r>
              <a:rPr lang="zh-CN" altLang="en-US" sz="2800" b="1" strike="noStrike" noProof="1" dirty="0">
                <a:solidFill>
                  <a:srgbClr val="06060A"/>
                </a:solidFill>
                <a:latin typeface="宋体" panose="02010600030101010101" pitchFamily="2" charset="-122"/>
                <a:ea typeface="宋体" panose="02010600030101010101" pitchFamily="2" charset="-122"/>
                <a:cs typeface="+mn-cs"/>
              </a:rPr>
              <a:t>各站必须爱护设备，由于人为因素造成设备损坏的，由投注站支付需更换部件的成本价。退机时，成套设备要完整退回。</a:t>
            </a:r>
            <a:endParaRPr lang="zh-CN" altLang="en-US" sz="2800" b="1" strike="noStrike" noProof="1" dirty="0">
              <a:solidFill>
                <a:srgbClr val="06060A"/>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2"/>
          <p:cNvSpPr>
            <a:spLocks noGrp="1"/>
          </p:cNvSpPr>
          <p:nvPr>
            <p:ph type="title"/>
          </p:nvPr>
        </p:nvSpPr>
        <p:spPr/>
        <p:txBody>
          <a:bodyPr vert="horz" wrap="square" lIns="91440" tIns="45720" rIns="91440" bIns="45720" anchor="ctr" anchorCtr="0"/>
          <a:p>
            <a:pPr eaLnBrk="1" hangingPunct="1"/>
            <a:r>
              <a:rPr lang="zh-CN" altLang="en-US" dirty="0"/>
              <a:t>销售员管理办法</a:t>
            </a:r>
            <a:endParaRPr lang="zh-CN" altLang="en-US" dirty="0"/>
          </a:p>
        </p:txBody>
      </p:sp>
      <p:sp>
        <p:nvSpPr>
          <p:cNvPr id="95234" name="Rectangle 3"/>
          <p:cNvSpPr>
            <a:spLocks noGrp="1"/>
          </p:cNvSpPr>
          <p:nvPr>
            <p:ph idx="1"/>
          </p:nvPr>
        </p:nvSpPr>
        <p:spPr>
          <a:xfrm>
            <a:off x="457200" y="1600200"/>
            <a:ext cx="8229600" cy="5000625"/>
          </a:xfrm>
        </p:spPr>
        <p:txBody>
          <a:bodyPr vert="horz" wrap="square" lIns="91440" tIns="45720" rIns="91440" bIns="45720" anchor="t" anchorCtr="0"/>
          <a:p>
            <a:pPr eaLnBrk="1" hangingPunct="1"/>
            <a:r>
              <a:rPr lang="zh-CN" altLang="en-US" sz="2800" dirty="0"/>
              <a:t>爱护投注机设备和热敏纸彩票。投注机要做到“八防”：防盗、防火、防雷、防晒、防潮、防尘、防震、防磁；热敏纸彩票、投注单等不得挪作他用。</a:t>
            </a:r>
            <a:endParaRPr lang="zh-CN" altLang="en-US" sz="2800" dirty="0"/>
          </a:p>
          <a:p>
            <a:pPr eaLnBrk="1" hangingPunct="1"/>
            <a:r>
              <a:rPr lang="zh-CN" altLang="en-US" sz="2800" dirty="0"/>
              <a:t>投注机出现故障不能售票时，要及时报告市中心维修，并出示停止销售票牌。</a:t>
            </a:r>
            <a:endParaRPr lang="zh-CN" altLang="en-US" sz="2800" dirty="0"/>
          </a:p>
          <a:p>
            <a:pPr eaLnBrk="1" hangingPunct="1"/>
            <a:r>
              <a:rPr lang="zh-CN" altLang="en-US" sz="2800" dirty="0"/>
              <a:t>按照有关规定认真兑奖，不拒兑、错兑，不徇私舞弊，妥善保管好已兑奖的中奖彩票，并分类、分期、分奖等整理保存</a:t>
            </a:r>
            <a:r>
              <a:rPr lang="zh-CN" altLang="zh-CN" sz="2800" dirty="0"/>
              <a:t>90</a:t>
            </a:r>
            <a:r>
              <a:rPr lang="zh-CN" altLang="en-US" sz="2800" dirty="0"/>
              <a:t>天。</a:t>
            </a:r>
            <a:endParaRPr lang="zh-CN" altLang="en-US" sz="2800" dirty="0"/>
          </a:p>
          <a:p>
            <a:pPr eaLnBrk="1" hangingPunct="1"/>
            <a:r>
              <a:rPr lang="zh-CN" altLang="en-US" sz="2800" dirty="0"/>
              <a:t>不能销售打印不完整的彩票给彩民。</a:t>
            </a:r>
            <a:endParaRPr lang="zh-CN" altLang="en-US" sz="2800"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p:nvPr>
        </p:nvSpPr>
        <p:spPr/>
        <p:txBody>
          <a:bodyPr vert="horz" wrap="square" lIns="91440" tIns="45720" rIns="91440" bIns="45720" anchor="ctr" anchorCtr="0"/>
          <a:p>
            <a:pPr eaLnBrk="1" hangingPunct="1"/>
            <a:r>
              <a:rPr lang="zh-CN" altLang="en-US" dirty="0"/>
              <a:t>代销费</a:t>
            </a:r>
            <a:endParaRPr lang="zh-CN" altLang="en-US" dirty="0"/>
          </a:p>
        </p:txBody>
      </p:sp>
      <p:sp>
        <p:nvSpPr>
          <p:cNvPr id="91138" name="Rectangle 3"/>
          <p:cNvSpPr>
            <a:spLocks noGrp="1"/>
          </p:cNvSpPr>
          <p:nvPr>
            <p:ph idx="1"/>
          </p:nvPr>
        </p:nvSpPr>
        <p:spPr/>
        <p:txBody>
          <a:bodyPr vert="horz" wrap="square" lIns="91440" tIns="45720" rIns="91440" bIns="45720" anchor="t" anchorCtr="0"/>
          <a:p>
            <a:pPr marL="609600" marR="0" indent="-6096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dirty="0">
                <a:solidFill>
                  <a:srgbClr val="06060A"/>
                </a:solidFill>
                <a:latin typeface="+mn-lt"/>
                <a:ea typeface="+mn-ea"/>
                <a:cs typeface="+mn-cs"/>
              </a:rPr>
              <a:t>广州市全市统一按8%的代销费实行内扣。</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endParaRPr kumimoji="0" lang="zh-CN" altLang="en-US" sz="2400" b="0" i="0" u="none" strike="noStrike" kern="0" cap="none" spc="0" normalizeH="0" baseline="0" noProof="1" dirty="0">
              <a:solidFill>
                <a:srgbClr val="06060A"/>
              </a:solidFill>
              <a:latin typeface="+mn-lt"/>
              <a:ea typeface="+mn-ea"/>
              <a:cs typeface="+mn-cs"/>
            </a:endParaRPr>
          </a:p>
          <a:p>
            <a:pPr marL="609600" marR="0" indent="-6096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r>
              <a:rPr kumimoji="0" lang="zh-CN" altLang="en-US" sz="2400" b="0" i="0" u="none" strike="noStrike" kern="0" cap="none" spc="0" normalizeH="0" baseline="0" noProof="1" dirty="0">
                <a:solidFill>
                  <a:srgbClr val="06060A"/>
                </a:solidFill>
                <a:latin typeface="+mn-lt"/>
                <a:ea typeface="+mn-ea"/>
                <a:cs typeface="+mn-cs"/>
              </a:rPr>
              <a:t>代销费内扣：在销售彩票扣减可用额度的同时发放代销费。</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2400" b="0" i="0" u="none" strike="noStrike" kern="0" cap="none" spc="0" normalizeH="0" baseline="0" noProof="1" dirty="0">
                <a:solidFill>
                  <a:srgbClr val="06060A"/>
                </a:solidFill>
                <a:latin typeface="+mn-lt"/>
                <a:ea typeface="+mn-ea"/>
                <a:cs typeface="+mn-cs"/>
              </a:rPr>
              <a:t>例如：当前额度有5000元，现售出2元彩票，可用额度余额为4998.16元。即扣2元彩票款同时发放0.16元的代销费到本机额度内。</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altLang="zh-CN" sz="2400" b="0" i="0" u="none" strike="noStrike" kern="0" cap="none" spc="0" normalizeH="0" baseline="0" noProof="1" dirty="0">
                <a:solidFill>
                  <a:srgbClr val="06060A"/>
                </a:solidFill>
                <a:latin typeface="+mn-lt"/>
                <a:ea typeface="+mn-ea"/>
                <a:cs typeface="+mn-cs"/>
              </a:rPr>
              <a:t>    </a:t>
            </a:r>
            <a:r>
              <a:rPr kumimoji="0" lang="zh-CN" altLang="en-US" sz="2400" b="0" i="0" u="none" strike="noStrike" kern="0" cap="none" spc="0" normalizeH="0" baseline="0" noProof="1" dirty="0">
                <a:solidFill>
                  <a:srgbClr val="06060A"/>
                </a:solidFill>
                <a:latin typeface="+mn-lt"/>
                <a:ea typeface="+mn-ea"/>
                <a:cs typeface="+mn-cs"/>
              </a:rPr>
              <a:t>（1）可用销售额度扣减销售款：5000-2=4998(元)</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altLang="zh-CN" sz="2400" b="0" i="0" u="none" strike="noStrike" kern="0" cap="none" spc="0" normalizeH="0" baseline="0" noProof="1" dirty="0">
                <a:solidFill>
                  <a:srgbClr val="06060A"/>
                </a:solidFill>
                <a:latin typeface="+mn-lt"/>
                <a:ea typeface="+mn-ea"/>
                <a:cs typeface="+mn-cs"/>
              </a:rPr>
              <a:t>    </a:t>
            </a:r>
            <a:r>
              <a:rPr kumimoji="0" lang="zh-CN" altLang="en-US" sz="2400" b="0" i="0" u="none" strike="noStrike" kern="0" cap="none" spc="0" normalizeH="0" baseline="0" noProof="1" dirty="0">
                <a:solidFill>
                  <a:srgbClr val="06060A"/>
                </a:solidFill>
                <a:latin typeface="+mn-lt"/>
                <a:ea typeface="+mn-ea"/>
                <a:cs typeface="+mn-cs"/>
              </a:rPr>
              <a:t>（2）计算代销费：2 x 8% =0.16（元）</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altLang="zh-CN" sz="2400" b="0" i="0" u="none" strike="noStrike" kern="0" cap="none" spc="0" normalizeH="0" baseline="0" noProof="1" dirty="0">
                <a:solidFill>
                  <a:srgbClr val="06060A"/>
                </a:solidFill>
                <a:latin typeface="+mn-lt"/>
                <a:ea typeface="+mn-ea"/>
                <a:cs typeface="+mn-cs"/>
              </a:rPr>
              <a:t>    </a:t>
            </a:r>
            <a:r>
              <a:rPr kumimoji="0" lang="zh-CN" altLang="en-US" sz="2400" b="0" i="0" u="none" strike="noStrike" kern="0" cap="none" spc="0" normalizeH="0" baseline="0" noProof="1" dirty="0">
                <a:solidFill>
                  <a:srgbClr val="06060A"/>
                </a:solidFill>
                <a:latin typeface="+mn-lt"/>
                <a:ea typeface="+mn-ea"/>
                <a:cs typeface="+mn-cs"/>
              </a:rPr>
              <a:t>（3）即时发放代销费到本机额度：</a:t>
            </a:r>
            <a:endParaRPr kumimoji="0" lang="zh-CN" altLang="en-US" sz="2400" b="0" i="0" u="none" strike="noStrike" kern="0" cap="none" spc="0" normalizeH="0" baseline="0" noProof="1" dirty="0">
              <a:solidFill>
                <a:srgbClr val="06060A"/>
              </a:solidFill>
              <a:latin typeface="+mn-lt"/>
              <a:ea typeface="+mn-ea"/>
              <a:cs typeface="+mn-cs"/>
            </a:endParaRPr>
          </a:p>
          <a:p>
            <a:pPr marL="0" marR="0" indent="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2400" b="0" i="0" u="none" strike="noStrike" kern="0" cap="none" spc="0" normalizeH="0" baseline="0" noProof="1" dirty="0">
                <a:solidFill>
                  <a:srgbClr val="06060A"/>
                </a:solidFill>
                <a:latin typeface="+mn-lt"/>
                <a:ea typeface="+mn-ea"/>
                <a:cs typeface="+mn-cs"/>
              </a:rPr>
              <a:t> </a:t>
            </a:r>
            <a:r>
              <a:rPr kumimoji="0" lang="en-US" altLang="zh-CN" sz="2400" b="0" i="0" u="none" strike="noStrike" kern="0" cap="none" spc="0" normalizeH="0" baseline="0" noProof="1" dirty="0">
                <a:solidFill>
                  <a:srgbClr val="06060A"/>
                </a:solidFill>
                <a:latin typeface="+mn-lt"/>
                <a:ea typeface="+mn-ea"/>
                <a:cs typeface="+mn-cs"/>
              </a:rPr>
              <a:t>           </a:t>
            </a:r>
            <a:r>
              <a:rPr kumimoji="0" lang="zh-CN" altLang="en-US" sz="2400" b="0" i="0" u="none" strike="noStrike" kern="0" cap="none" spc="0" normalizeH="0" baseline="0" noProof="1" dirty="0">
                <a:solidFill>
                  <a:srgbClr val="06060A"/>
                </a:solidFill>
                <a:latin typeface="+mn-lt"/>
                <a:ea typeface="+mn-ea"/>
                <a:cs typeface="+mn-cs"/>
              </a:rPr>
              <a:t>4998+0.16=4998.16（元）</a:t>
            </a:r>
            <a:endParaRPr kumimoji="0" lang="zh-CN" altLang="en-US" sz="2400" b="0" i="0" u="none" strike="noStrike" kern="0" cap="none" spc="0" normalizeH="0" baseline="0" noProof="1" dirty="0">
              <a:solidFill>
                <a:srgbClr val="06060A"/>
              </a:solidFill>
              <a:latin typeface="+mn-lt"/>
              <a:ea typeface="+mn-ea"/>
              <a:cs typeface="+mn-cs"/>
            </a:endParaRPr>
          </a:p>
          <a:p>
            <a:pPr marL="609600" marR="0" indent="-609600" algn="l" defTabSz="0" rtl="0" eaLnBrk="1" fontAlgn="base" latinLnBrk="0" hangingPunct="1">
              <a:lnSpc>
                <a:spcPct val="100000"/>
              </a:lnSpc>
              <a:spcBef>
                <a:spcPct val="20000"/>
              </a:spcBef>
              <a:spcAft>
                <a:spcPct val="0"/>
              </a:spcAft>
              <a:buClr>
                <a:schemeClr val="folHlink"/>
              </a:buClr>
              <a:buSzTx/>
              <a:buFont typeface="Wingdings" panose="05000000000000000000" pitchFamily="2" charset="2"/>
              <a:buChar char="u"/>
            </a:pPr>
            <a:endParaRPr kumimoji="0" lang="zh-CN" altLang="zh-CN" sz="2400" b="0" i="0" u="none" strike="noStrike" kern="0" cap="none" spc="0" normalizeH="0" baseline="0" noProof="1" dirty="0">
              <a:solidFill>
                <a:srgbClr val="06060A"/>
              </a:solidFill>
              <a:latin typeface="+mn-lt"/>
              <a:ea typeface="+mn-ea"/>
              <a:cs typeface="+mn-cs"/>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WordArt 3"/>
          <p:cNvSpPr/>
          <p:nvPr/>
        </p:nvSpPr>
        <p:spPr>
          <a:xfrm>
            <a:off x="1828800" y="2209800"/>
            <a:ext cx="4953000" cy="2209800"/>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round/>
                  <a:headEnd type="none" w="med" len="med"/>
                  <a:tailEnd type="none" w="med" len="med"/>
                </a:ln>
                <a:solidFill>
                  <a:srgbClr val="06060A"/>
                </a:solidFill>
                <a:latin typeface="宋体" panose="02010600030101010101" pitchFamily="2" charset="-122"/>
                <a:ea typeface="宋体" panose="02010600030101010101" pitchFamily="2" charset="-122"/>
              </a:rPr>
              <a:t>谢谢！</a:t>
            </a:r>
            <a:endParaRPr lang="zh-CN" altLang="en-US" sz="3600">
              <a:ln w="9525" cap="flat" cmpd="sng">
                <a:solidFill>
                  <a:srgbClr val="000000"/>
                </a:solidFill>
                <a:prstDash val="solid"/>
                <a:round/>
                <a:headEnd type="none" w="med" len="med"/>
                <a:tailEnd type="none" w="med" len="med"/>
              </a:ln>
              <a:solidFill>
                <a:srgbClr val="06060A"/>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p:nvPr/>
        </p:nvSpPr>
        <p:spPr>
          <a:xfrm>
            <a:off x="-787400" y="1208088"/>
            <a:ext cx="9142413" cy="0"/>
          </a:xfrm>
          <a:prstGeom prst="rect">
            <a:avLst/>
          </a:prstGeom>
          <a:solidFill>
            <a:srgbClr val="CCCCCC"/>
          </a:solid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30722" name="Rectangle 3"/>
          <p:cNvSpPr/>
          <p:nvPr/>
        </p:nvSpPr>
        <p:spPr>
          <a:xfrm>
            <a:off x="-787400" y="1208088"/>
            <a:ext cx="9142413" cy="0"/>
          </a:xfrm>
          <a:prstGeom prst="rect">
            <a:avLst/>
          </a:prstGeom>
          <a:solidFill>
            <a:srgbClr val="CCCCCC"/>
          </a:solid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pic>
        <p:nvPicPr>
          <p:cNvPr id="2" name="图片 1" descr="WPS图片(1)"/>
          <p:cNvPicPr>
            <a:picLocks noChangeAspect="1"/>
          </p:cNvPicPr>
          <p:nvPr/>
        </p:nvPicPr>
        <p:blipFill>
          <a:blip r:embed="rId1"/>
          <a:stretch>
            <a:fillRect/>
          </a:stretch>
        </p:blipFill>
        <p:spPr>
          <a:xfrm>
            <a:off x="-31750" y="378460"/>
            <a:ext cx="9175750" cy="610044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2"/>
          <p:cNvSpPr txBox="1"/>
          <p:nvPr/>
        </p:nvSpPr>
        <p:spPr>
          <a:xfrm>
            <a:off x="228600" y="914400"/>
            <a:ext cx="8664575" cy="4246245"/>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a:p>
            <a:r>
              <a:rPr lang="zh-CN" altLang="en-US" sz="2400" b="1" dirty="0">
                <a:solidFill>
                  <a:srgbClr val="FF0000"/>
                </a:solidFill>
                <a:latin typeface="Arial" panose="020B0604020202020204" pitchFamily="34" charset="0"/>
                <a:ea typeface="宋体" panose="02010600030101010101" pitchFamily="2" charset="-122"/>
              </a:rPr>
              <a:t>奖池资金低于</a:t>
            </a:r>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亿元时</a:t>
            </a:r>
            <a:endParaRPr lang="zh-CN" altLang="en-US" sz="2400" b="1" dirty="0">
              <a:solidFill>
                <a:srgbClr val="FF0000"/>
              </a:solidFill>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一等奖奖金总额为</a:t>
            </a:r>
            <a:r>
              <a:rPr lang="en-US" altLang="zh-CN" sz="2400" b="1" dirty="0">
                <a:sym typeface="+mn-ea"/>
              </a:rPr>
              <a:t>: </a:t>
            </a:r>
            <a:r>
              <a:rPr lang="zh-CN" altLang="en-US" sz="2400" b="1" dirty="0">
                <a:latin typeface="Arial" panose="020B0604020202020204" pitchFamily="34" charset="0"/>
                <a:ea typeface="宋体" panose="02010600030101010101" pitchFamily="2" charset="-122"/>
              </a:rPr>
              <a:t>当期高等奖奖金的</a:t>
            </a:r>
            <a:r>
              <a:rPr lang="en-US" altLang="zh-CN" sz="2400" b="1" dirty="0">
                <a:latin typeface="Arial" panose="020B0604020202020204" pitchFamily="34" charset="0"/>
                <a:ea typeface="宋体" panose="02010600030101010101" pitchFamily="2" charset="-122"/>
              </a:rPr>
              <a:t>75</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奖池积累</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二等奖奖金总额为</a:t>
            </a:r>
            <a:r>
              <a:rPr lang="en-US" altLang="zh-CN" sz="2400" b="1" dirty="0">
                <a:sym typeface="+mn-ea"/>
              </a:rPr>
              <a:t>: </a:t>
            </a:r>
            <a:r>
              <a:rPr lang="zh-CN" altLang="en-US" sz="2400" b="1" dirty="0">
                <a:latin typeface="Arial" panose="020B0604020202020204" pitchFamily="34" charset="0"/>
                <a:ea typeface="宋体" panose="02010600030101010101" pitchFamily="2" charset="-122"/>
              </a:rPr>
              <a:t>当期高等奖奖金的</a:t>
            </a:r>
            <a:r>
              <a:rPr lang="en-US" altLang="zh-CN" sz="2400" b="1" dirty="0">
                <a:latin typeface="Arial" panose="020B0604020202020204" pitchFamily="34" charset="0"/>
                <a:ea typeface="宋体" panose="02010600030101010101" pitchFamily="2" charset="-122"/>
              </a:rPr>
              <a:t>25</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endParaRPr lang="zh-CN" altLang="en-US" sz="2400" b="1" dirty="0">
              <a:latin typeface="Arial" panose="020B0604020202020204" pitchFamily="34" charset="0"/>
              <a:ea typeface="宋体" panose="02010600030101010101" pitchFamily="2" charset="-122"/>
            </a:endParaRPr>
          </a:p>
          <a:p>
            <a:r>
              <a:rPr lang="zh-CN" altLang="en-US" sz="2400" b="1" dirty="0">
                <a:solidFill>
                  <a:srgbClr val="FF0000"/>
                </a:solidFill>
                <a:latin typeface="Arial" panose="020B0604020202020204" pitchFamily="34" charset="0"/>
                <a:ea typeface="宋体" panose="02010600030101010101" pitchFamily="2" charset="-122"/>
              </a:rPr>
              <a:t>奖池资金高于</a:t>
            </a:r>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亿元时</a:t>
            </a:r>
            <a:endParaRPr lang="zh-CN" altLang="en-US" sz="2400" b="1" dirty="0">
              <a:solidFill>
                <a:srgbClr val="FF0000"/>
              </a:solidFill>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一等奖奖金分两部分</a:t>
            </a:r>
            <a:r>
              <a:rPr lang="en-US" altLang="zh-CN" sz="2400" b="1" dirty="0">
                <a:latin typeface="Arial" panose="020B0604020202020204" pitchFamily="34" charset="0"/>
                <a:ea typeface="宋体" panose="02010600030101010101" pitchFamily="2" charset="-122"/>
              </a:rPr>
              <a:t>:</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一部分</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当期高等奖奖金的</a:t>
            </a:r>
            <a:r>
              <a:rPr lang="en-US" altLang="zh-CN" sz="2400" b="1" dirty="0">
                <a:latin typeface="Arial" panose="020B0604020202020204" pitchFamily="34" charset="0"/>
                <a:ea typeface="宋体" panose="02010600030101010101" pitchFamily="2" charset="-122"/>
              </a:rPr>
              <a:t>55</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奖池积累（单注限</a:t>
            </a:r>
            <a:r>
              <a:rPr lang="en-US" altLang="zh-CN" sz="2400" b="1" dirty="0">
                <a:latin typeface="Arial" panose="020B0604020202020204" pitchFamily="34" charset="0"/>
                <a:ea typeface="宋体" panose="02010600030101010101" pitchFamily="2" charset="-122"/>
              </a:rPr>
              <a:t>500</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另一部分</a:t>
            </a:r>
            <a:r>
              <a:rPr lang="en-US" altLang="zh-CN" sz="2400" b="1" dirty="0">
                <a:sym typeface="+mn-ea"/>
              </a:rPr>
              <a:t>: </a:t>
            </a:r>
            <a:r>
              <a:rPr lang="zh-CN" altLang="en-US" sz="2400" b="1" dirty="0">
                <a:latin typeface="Arial" panose="020B0604020202020204" pitchFamily="34" charset="0"/>
                <a:ea typeface="宋体" panose="02010600030101010101" pitchFamily="2" charset="-122"/>
              </a:rPr>
              <a:t>当期高等奖奖金的</a:t>
            </a:r>
            <a:r>
              <a:rPr lang="en-US" altLang="zh-CN" sz="2400" b="1" dirty="0">
                <a:latin typeface="Arial" panose="020B0604020202020204" pitchFamily="34" charset="0"/>
                <a:ea typeface="宋体" panose="02010600030101010101" pitchFamily="2" charset="-122"/>
              </a:rPr>
              <a:t>20</a:t>
            </a:r>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（单注限</a:t>
            </a:r>
            <a:r>
              <a:rPr lang="en-US" altLang="zh-CN" sz="2400" b="1" dirty="0">
                <a:latin typeface="Arial" panose="020B0604020202020204" pitchFamily="34" charset="0"/>
                <a:ea typeface="宋体" panose="02010600030101010101" pitchFamily="2" charset="-122"/>
              </a:rPr>
              <a:t>500</a:t>
            </a:r>
            <a:r>
              <a:rPr lang="zh-CN" altLang="en-US" sz="2400" b="1" dirty="0">
                <a:latin typeface="Arial" panose="020B0604020202020204" pitchFamily="34" charset="0"/>
                <a:ea typeface="宋体" panose="02010600030101010101" pitchFamily="2" charset="-122"/>
              </a:rPr>
              <a:t>万元）</a:t>
            </a:r>
            <a:endParaRPr lang="zh-CN" altLang="en-US" sz="2400"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endParaRPr lang="en-US" altLang="zh-CN" b="1"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 Box 2"/>
          <p:cNvSpPr txBox="1"/>
          <p:nvPr/>
        </p:nvSpPr>
        <p:spPr>
          <a:xfrm>
            <a:off x="609600" y="1219200"/>
            <a:ext cx="7772400" cy="2347913"/>
          </a:xfrm>
          <a:prstGeom prst="rect">
            <a:avLst/>
          </a:prstGeom>
          <a:noFill/>
          <a:ln w="9525">
            <a:noFill/>
          </a:ln>
        </p:spPr>
        <p:txBody>
          <a:bodyPr anchor="t" anchorCtr="0">
            <a:spAutoFit/>
          </a:bodyPr>
          <a:p>
            <a:pPr>
              <a:spcBef>
                <a:spcPct val="50000"/>
              </a:spcBef>
            </a:pPr>
            <a:r>
              <a:rPr lang="zh-CN" altLang="en-US" sz="2800" dirty="0">
                <a:latin typeface="Arial" panose="020B0604020202020204" pitchFamily="34" charset="0"/>
                <a:ea typeface="宋体" panose="02010600030101010101" pitchFamily="2" charset="-122"/>
              </a:rPr>
              <a:t>单式投注是从红色球号码中选择</a:t>
            </a:r>
            <a:r>
              <a:rPr lang="zh-CN" altLang="zh-CN" sz="2800" dirty="0">
                <a:latin typeface="Arial" panose="020B0604020202020204" pitchFamily="34" charset="0"/>
                <a:ea typeface="宋体" panose="02010600030101010101" pitchFamily="2" charset="-122"/>
              </a:rPr>
              <a:t>6</a:t>
            </a:r>
            <a:r>
              <a:rPr lang="zh-CN" altLang="en-US" sz="2800" dirty="0">
                <a:latin typeface="Arial" panose="020B0604020202020204" pitchFamily="34" charset="0"/>
                <a:ea typeface="宋体" panose="02010600030101010101" pitchFamily="2" charset="-122"/>
              </a:rPr>
              <a:t>个号码，从蓝色球号码中选择</a:t>
            </a:r>
            <a:r>
              <a:rPr lang="zh-CN" altLang="zh-CN" sz="2800" dirty="0">
                <a:latin typeface="Arial" panose="020B0604020202020204" pitchFamily="34" charset="0"/>
                <a:ea typeface="宋体" panose="02010600030101010101" pitchFamily="2" charset="-122"/>
              </a:rPr>
              <a:t>1</a:t>
            </a:r>
            <a:r>
              <a:rPr lang="zh-CN" altLang="en-US" sz="2800" dirty="0">
                <a:latin typeface="Arial" panose="020B0604020202020204" pitchFamily="34" charset="0"/>
                <a:ea typeface="宋体" panose="02010600030101010101" pitchFamily="2" charset="-122"/>
              </a:rPr>
              <a:t>个号码，组合为一注投注号码的投注。</a:t>
            </a:r>
            <a:br>
              <a:rPr lang="zh-CN" altLang="en-US" sz="2800" dirty="0">
                <a:latin typeface="Arial" panose="020B0604020202020204" pitchFamily="34" charset="0"/>
                <a:ea typeface="宋体" panose="02010600030101010101" pitchFamily="2" charset="-122"/>
              </a:rPr>
            </a:br>
            <a:endParaRPr lang="zh-CN" altLang="en-US" sz="2800" dirty="0">
              <a:latin typeface="Arial" panose="020B0604020202020204" pitchFamily="34" charset="0"/>
              <a:ea typeface="宋体" panose="02010600030101010101" pitchFamily="2" charset="-122"/>
            </a:endParaRPr>
          </a:p>
          <a:p>
            <a:pPr>
              <a:spcBef>
                <a:spcPct val="50000"/>
              </a:spcBef>
            </a:pPr>
            <a:endParaRPr lang="zh-CN" altLang="zh-CN" sz="2400" dirty="0">
              <a:latin typeface="Arial" panose="020B0604020202020204" pitchFamily="34" charset="0"/>
              <a:ea typeface="宋体" panose="02010600030101010101" pitchFamily="2" charset="-122"/>
            </a:endParaRPr>
          </a:p>
        </p:txBody>
      </p:sp>
      <p:sp>
        <p:nvSpPr>
          <p:cNvPr id="32770" name="Text Box 2"/>
          <p:cNvSpPr txBox="1"/>
          <p:nvPr/>
        </p:nvSpPr>
        <p:spPr>
          <a:xfrm>
            <a:off x="609600" y="2819400"/>
            <a:ext cx="8077200" cy="2954338"/>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若当期红球为：</a:t>
            </a:r>
            <a:endParaRPr lang="zh-CN" altLang="en-US" sz="2400" dirty="0">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   </a:t>
            </a:r>
            <a:r>
              <a:rPr lang="en-US" altLang="zh-CN" sz="2400" dirty="0">
                <a:latin typeface="Arial" panose="020B0604020202020204" pitchFamily="34" charset="0"/>
                <a:ea typeface="宋体" panose="02010600030101010101" pitchFamily="2" charset="-122"/>
              </a:rPr>
              <a:t>02    05    08    11    15    31           </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蓝球为：</a:t>
            </a:r>
            <a:r>
              <a:rPr lang="en-US" altLang="zh-CN" sz="2400" dirty="0">
                <a:latin typeface="Arial" panose="020B0604020202020204" pitchFamily="34" charset="0"/>
                <a:ea typeface="宋体" panose="02010600030101010101" pitchFamily="2" charset="-122"/>
              </a:rPr>
              <a:t>05</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例：</a:t>
            </a:r>
            <a:r>
              <a:rPr lang="en-US" altLang="zh-CN" sz="2400" dirty="0">
                <a:solidFill>
                  <a:srgbClr val="FF0000"/>
                </a:solidFill>
                <a:latin typeface="Arial" panose="020B0604020202020204" pitchFamily="34" charset="0"/>
                <a:ea typeface="宋体" panose="02010600030101010101" pitchFamily="2" charset="-122"/>
              </a:rPr>
              <a:t>02   </a:t>
            </a:r>
            <a:r>
              <a:rPr lang="en-US" altLang="zh-CN" sz="2400" dirty="0">
                <a:latin typeface="Arial" panose="020B0604020202020204" pitchFamily="34" charset="0"/>
                <a:ea typeface="宋体" panose="02010600030101010101" pitchFamily="2" charset="-122"/>
              </a:rPr>
              <a:t> 06    </a:t>
            </a:r>
            <a:r>
              <a:rPr lang="en-US" altLang="zh-CN" sz="2400" dirty="0">
                <a:solidFill>
                  <a:srgbClr val="FF0000"/>
                </a:solidFill>
                <a:latin typeface="Arial" panose="020B0604020202020204" pitchFamily="34" charset="0"/>
                <a:ea typeface="宋体" panose="02010600030101010101" pitchFamily="2" charset="-122"/>
              </a:rPr>
              <a:t>08    11    15    31 	05</a:t>
            </a: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三等奖</a:t>
            </a:r>
            <a:endParaRPr lang="zh-CN" altLang="en-US" sz="2400" dirty="0">
              <a:latin typeface="Arial" panose="020B0604020202020204" pitchFamily="34" charset="0"/>
              <a:ea typeface="宋体" panose="02010600030101010101" pitchFamily="2" charset="-122"/>
            </a:endParaRPr>
          </a:p>
          <a:p>
            <a:endParaRPr lang="zh-CN" altLang="en-US" sz="2400" dirty="0">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   例：</a:t>
            </a:r>
            <a:r>
              <a:rPr lang="en-US" altLang="zh-CN" sz="2400" dirty="0">
                <a:solidFill>
                  <a:srgbClr val="FF0000"/>
                </a:solidFill>
                <a:latin typeface="Arial" panose="020B0604020202020204" pitchFamily="34" charset="0"/>
                <a:ea typeface="宋体" panose="02010600030101010101" pitchFamily="2" charset="-122"/>
              </a:rPr>
              <a:t>02    05    11    </a:t>
            </a:r>
            <a:r>
              <a:rPr lang="en-US" altLang="zh-CN" sz="2400" dirty="0">
                <a:latin typeface="Arial" panose="020B0604020202020204" pitchFamily="34" charset="0"/>
                <a:ea typeface="宋体" panose="02010600030101010101" pitchFamily="2" charset="-122"/>
              </a:rPr>
              <a:t>16    18    32		04	</a:t>
            </a:r>
            <a:r>
              <a:rPr lang="zh-CN" altLang="en-US" sz="2400" dirty="0">
                <a:latin typeface="Arial" panose="020B0604020202020204" pitchFamily="34" charset="0"/>
                <a:ea typeface="宋体" panose="02010600030101010101" pitchFamily="2" charset="-122"/>
              </a:rPr>
              <a:t>不中奖</a:t>
            </a:r>
            <a:endParaRPr lang="en-US" altLang="zh-CN" dirty="0">
              <a:latin typeface="Arial" panose="020B0604020202020204" pitchFamily="34" charset="0"/>
              <a:ea typeface="宋体" panose="02010600030101010101" pitchFamily="2" charset="-122"/>
            </a:endParaRPr>
          </a:p>
        </p:txBody>
      </p:sp>
      <p:pic>
        <p:nvPicPr>
          <p:cNvPr id="22531" name="Picture 3" descr="teckit 双色球单式"/>
          <p:cNvPicPr>
            <a:picLocks noChangeAspect="1"/>
          </p:cNvPicPr>
          <p:nvPr/>
        </p:nvPicPr>
        <p:blipFill>
          <a:blip r:embed="rId1"/>
          <a:stretch>
            <a:fillRect/>
          </a:stretch>
        </p:blipFill>
        <p:spPr>
          <a:xfrm>
            <a:off x="1825625" y="303213"/>
            <a:ext cx="4848225" cy="62515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MWJmODg5YjNjY2U3ZGE3ZmQwY2RkYjM4N2UyMTZlMDAifQ=="/>
</p:tagLst>
</file>

<file path=ppt/theme/theme1.xml><?xml version="1.0" encoding="utf-8"?>
<a:theme xmlns:a="http://schemas.openxmlformats.org/drawingml/2006/main" name="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高峰论坛">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高峰论坛">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7409</Words>
  <Application>WPS 演示</Application>
  <PresentationFormat/>
  <Paragraphs>902</Paragraphs>
  <Slides>68</Slides>
  <Notes>0</Notes>
  <HiddenSlides>0</HiddenSlides>
  <MMClips>0</MMClips>
  <ScaleCrop>false</ScaleCrop>
  <HeadingPairs>
    <vt:vector size="8" baseType="variant">
      <vt:variant>
        <vt:lpstr>已用的字体</vt:lpstr>
      </vt:variant>
      <vt:variant>
        <vt:i4>12</vt:i4>
      </vt:variant>
      <vt:variant>
        <vt:lpstr>主题</vt:lpstr>
      </vt:variant>
      <vt:variant>
        <vt:i4>8</vt:i4>
      </vt:variant>
      <vt:variant>
        <vt:lpstr>嵌入 OLE 服务器</vt:lpstr>
      </vt:variant>
      <vt:variant>
        <vt:i4>2</vt:i4>
      </vt:variant>
      <vt:variant>
        <vt:lpstr>幻灯片标题</vt:lpstr>
      </vt:variant>
      <vt:variant>
        <vt:i4>68</vt:i4>
      </vt:variant>
    </vt:vector>
  </HeadingPairs>
  <TitlesOfParts>
    <vt:vector size="90" baseType="lpstr">
      <vt:lpstr>Arial</vt:lpstr>
      <vt:lpstr>宋体</vt:lpstr>
      <vt:lpstr>Wingdings</vt:lpstr>
      <vt:lpstr>Verdana</vt:lpstr>
      <vt:lpstr>微软雅黑</vt:lpstr>
      <vt:lpstr>Times New Roman</vt:lpstr>
      <vt:lpstr>仿宋_GB2312</vt:lpstr>
      <vt:lpstr>黑体</vt:lpstr>
      <vt:lpstr>楷体</vt:lpstr>
      <vt:lpstr>华文楷体</vt:lpstr>
      <vt:lpstr>Arial Unicode MS</vt:lpstr>
      <vt:lpstr>Calibri</vt:lpstr>
      <vt:lpstr>高峰论坛</vt:lpstr>
      <vt:lpstr>1_高峰论坛</vt:lpstr>
      <vt:lpstr>2_高峰论坛</vt:lpstr>
      <vt:lpstr>3_高峰论坛</vt:lpstr>
      <vt:lpstr>4_高峰论坛</vt:lpstr>
      <vt:lpstr>6_高峰论坛</vt:lpstr>
      <vt:lpstr>5_高峰论坛</vt:lpstr>
      <vt:lpstr>7_高峰论坛</vt:lpstr>
      <vt:lpstr>Excel.Sheet.8</vt:lpstr>
      <vt:lpstr>Word.Document.8</vt:lpstr>
      <vt:lpstr>PowerPoint 演示文稿</vt:lpstr>
      <vt:lpstr>福彩公益</vt:lpstr>
      <vt:lpstr>严禁向未成年人销售彩票及兑奖</vt:lpstr>
      <vt:lpstr>游戏玩法</vt:lpstr>
      <vt:lpstr>中国福利彩票“双色球” </vt:lpstr>
      <vt:lpstr>PowerPoint 演示文稿</vt:lpstr>
      <vt:lpstr>PowerPoint 演示文稿</vt:lpstr>
      <vt:lpstr>PowerPoint 演示文稿</vt:lpstr>
      <vt:lpstr>PowerPoint 演示文稿</vt:lpstr>
      <vt:lpstr>PowerPoint 演示文稿</vt:lpstr>
      <vt:lpstr>中国福利彩票“3D” </vt:lpstr>
      <vt:lpstr>PowerPoint 演示文稿</vt:lpstr>
      <vt:lpstr>PowerPoint 演示文稿</vt:lpstr>
      <vt:lpstr>PowerPoint 演示文稿</vt:lpstr>
      <vt:lpstr>3D常用投注法 </vt:lpstr>
      <vt:lpstr>一、包星投注</vt:lpstr>
      <vt:lpstr>二、包对投注 </vt:lpstr>
      <vt:lpstr> 3D号码分布表 </vt:lpstr>
      <vt:lpstr>三、和值包号法</vt:lpstr>
      <vt:lpstr>PowerPoint 演示文稿</vt:lpstr>
      <vt:lpstr>PowerPoint 演示文稿</vt:lpstr>
      <vt:lpstr>和值包号法(2)</vt:lpstr>
      <vt:lpstr>四、包位投注（小包号）</vt:lpstr>
      <vt:lpstr>五、包段投注</vt:lpstr>
      <vt:lpstr>六、包胆投注</vt:lpstr>
      <vt:lpstr>七、胆拖</vt:lpstr>
      <vt:lpstr>八、包跨度</vt:lpstr>
      <vt:lpstr>九、包串---（3D复式）</vt:lpstr>
      <vt:lpstr>十、通选</vt:lpstr>
      <vt:lpstr>3D游戏组合购买操作教程</vt:lpstr>
      <vt:lpstr>“快乐8”</vt:lpstr>
      <vt:lpstr>“快乐8”游戏规则介绍</vt:lpstr>
      <vt:lpstr>“快乐8”游戏规则</vt:lpstr>
      <vt:lpstr>“快乐8”游戏规则</vt:lpstr>
      <vt:lpstr>选十玩法</vt:lpstr>
      <vt:lpstr>选十玩法</vt:lpstr>
      <vt:lpstr>规则概括</vt:lpstr>
      <vt:lpstr>风险控制规则</vt:lpstr>
      <vt:lpstr>系统介绍 </vt:lpstr>
      <vt:lpstr>全热线系统模拟网络图</vt:lpstr>
      <vt:lpstr>彩票业务的工作流程</vt:lpstr>
      <vt:lpstr>重要概念</vt:lpstr>
      <vt:lpstr>重要概念</vt:lpstr>
      <vt:lpstr>热线投注机销售过程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选择合适的填票用笔</vt:lpstr>
      <vt:lpstr>PowerPoint 演示文稿</vt:lpstr>
      <vt:lpstr>PowerPoint 演示文稿</vt:lpstr>
      <vt:lpstr>投注单的几种错误填涂</vt:lpstr>
      <vt:lpstr>热敏纸的注意事项</vt:lpstr>
      <vt:lpstr>热敏纸的注意事项</vt:lpstr>
      <vt:lpstr>投注机日常的保养 </vt:lpstr>
      <vt:lpstr>停电时的处理</vt:lpstr>
      <vt:lpstr>有关通信的问题</vt:lpstr>
      <vt:lpstr>PowerPoint 演示文稿</vt:lpstr>
      <vt:lpstr>销售员管理办法</vt:lpstr>
      <vt:lpstr>代销费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廖泽乾</cp:lastModifiedBy>
  <cp:revision>107</cp:revision>
  <dcterms:created xsi:type="dcterms:W3CDTF">2013-08-19T00:40:00Z</dcterms:created>
  <dcterms:modified xsi:type="dcterms:W3CDTF">2025-02-17T01:57:17Z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2052-12.1.0.19770</vt:lpwstr>
  </property>
  <property fmtid="{D5CDD505-2E9C-101B-9397-08002B2CF9AE}" pid="4" name="ICV">
    <vt:lpwstr>D799A082C2904BB28C90825B89323416_11</vt:lpwstr>
  </property>
</Properties>
</file>